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41"/>
  </p:notesMasterIdLst>
  <p:sldIdLst>
    <p:sldId id="256" r:id="rId2"/>
    <p:sldId id="274" r:id="rId3"/>
    <p:sldId id="341" r:id="rId4"/>
    <p:sldId id="275" r:id="rId5"/>
    <p:sldId id="297" r:id="rId6"/>
    <p:sldId id="298" r:id="rId7"/>
    <p:sldId id="299" r:id="rId8"/>
    <p:sldId id="318" r:id="rId9"/>
    <p:sldId id="319" r:id="rId10"/>
    <p:sldId id="320" r:id="rId11"/>
    <p:sldId id="321" r:id="rId12"/>
    <p:sldId id="324" r:id="rId13"/>
    <p:sldId id="323" r:id="rId14"/>
    <p:sldId id="287" r:id="rId15"/>
    <p:sldId id="330" r:id="rId16"/>
    <p:sldId id="332" r:id="rId17"/>
    <p:sldId id="331" r:id="rId18"/>
    <p:sldId id="343" r:id="rId19"/>
    <p:sldId id="333" r:id="rId20"/>
    <p:sldId id="334" r:id="rId21"/>
    <p:sldId id="335" r:id="rId22"/>
    <p:sldId id="325" r:id="rId23"/>
    <p:sldId id="304" r:id="rId24"/>
    <p:sldId id="309" r:id="rId25"/>
    <p:sldId id="311" r:id="rId26"/>
    <p:sldId id="312" r:id="rId27"/>
    <p:sldId id="342" r:id="rId28"/>
    <p:sldId id="313" r:id="rId29"/>
    <p:sldId id="314" r:id="rId30"/>
    <p:sldId id="315" r:id="rId31"/>
    <p:sldId id="316" r:id="rId32"/>
    <p:sldId id="317" r:id="rId33"/>
    <p:sldId id="310" r:id="rId34"/>
    <p:sldId id="336" r:id="rId35"/>
    <p:sldId id="337" r:id="rId36"/>
    <p:sldId id="278" r:id="rId37"/>
    <p:sldId id="283" r:id="rId38"/>
    <p:sldId id="269" r:id="rId39"/>
    <p:sldId id="28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74"/>
    <p:restoredTop sz="94570"/>
  </p:normalViewPr>
  <p:slideViewPr>
    <p:cSldViewPr snapToGrid="0" snapToObjects="1">
      <p:cViewPr varScale="1">
        <p:scale>
          <a:sx n="147" d="100"/>
          <a:sy n="147" d="100"/>
        </p:scale>
        <p:origin x="7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598B5-1310-D246-84CF-9B203066F5DD}" type="datetimeFigureOut">
              <a:rPr lang="en-US" smtClean="0"/>
              <a:t>9/6/22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9BB14-4315-A242-A41C-00F892CE2473}" type="slidenum">
              <a:rPr lang="en-US" smtClean="0"/>
              <a:t>‹#›</a:t>
            </a:fld>
            <a:endParaRPr lang="en-US"/>
          </a:p>
        </p:txBody>
      </p:sp>
    </p:spTree>
    <p:extLst>
      <p:ext uri="{BB962C8B-B14F-4D97-AF65-F5344CB8AC3E}">
        <p14:creationId xmlns:p14="http://schemas.microsoft.com/office/powerpoint/2010/main" val="121426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0</a:t>
            </a:fld>
            <a:endParaRPr lang="en-US"/>
          </a:p>
        </p:txBody>
      </p:sp>
    </p:spTree>
    <p:extLst>
      <p:ext uri="{BB962C8B-B14F-4D97-AF65-F5344CB8AC3E}">
        <p14:creationId xmlns:p14="http://schemas.microsoft.com/office/powerpoint/2010/main" val="344752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9</a:t>
            </a:fld>
            <a:endParaRPr lang="en-US"/>
          </a:p>
        </p:txBody>
      </p:sp>
    </p:spTree>
    <p:extLst>
      <p:ext uri="{BB962C8B-B14F-4D97-AF65-F5344CB8AC3E}">
        <p14:creationId xmlns:p14="http://schemas.microsoft.com/office/powerpoint/2010/main" val="2625373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10</a:t>
            </a:fld>
            <a:endParaRPr lang="en-US"/>
          </a:p>
        </p:txBody>
      </p:sp>
    </p:spTree>
    <p:extLst>
      <p:ext uri="{BB962C8B-B14F-4D97-AF65-F5344CB8AC3E}">
        <p14:creationId xmlns:p14="http://schemas.microsoft.com/office/powerpoint/2010/main" val="162443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11</a:t>
            </a:fld>
            <a:endParaRPr lang="en-US"/>
          </a:p>
        </p:txBody>
      </p:sp>
    </p:spTree>
    <p:extLst>
      <p:ext uri="{BB962C8B-B14F-4D97-AF65-F5344CB8AC3E}">
        <p14:creationId xmlns:p14="http://schemas.microsoft.com/office/powerpoint/2010/main" val="3284918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12</a:t>
            </a:fld>
            <a:endParaRPr lang="en-US"/>
          </a:p>
        </p:txBody>
      </p:sp>
    </p:spTree>
    <p:extLst>
      <p:ext uri="{BB962C8B-B14F-4D97-AF65-F5344CB8AC3E}">
        <p14:creationId xmlns:p14="http://schemas.microsoft.com/office/powerpoint/2010/main" val="1188702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13</a:t>
            </a:fld>
            <a:endParaRPr lang="en-US"/>
          </a:p>
        </p:txBody>
      </p:sp>
    </p:spTree>
    <p:extLst>
      <p:ext uri="{BB962C8B-B14F-4D97-AF65-F5344CB8AC3E}">
        <p14:creationId xmlns:p14="http://schemas.microsoft.com/office/powerpoint/2010/main" val="548831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14</a:t>
            </a:fld>
            <a:endParaRPr lang="en-US"/>
          </a:p>
        </p:txBody>
      </p:sp>
    </p:spTree>
    <p:extLst>
      <p:ext uri="{BB962C8B-B14F-4D97-AF65-F5344CB8AC3E}">
        <p14:creationId xmlns:p14="http://schemas.microsoft.com/office/powerpoint/2010/main" val="3437346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15</a:t>
            </a:fld>
            <a:endParaRPr lang="en-US"/>
          </a:p>
        </p:txBody>
      </p:sp>
    </p:spTree>
    <p:extLst>
      <p:ext uri="{BB962C8B-B14F-4D97-AF65-F5344CB8AC3E}">
        <p14:creationId xmlns:p14="http://schemas.microsoft.com/office/powerpoint/2010/main" val="3132644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16</a:t>
            </a:fld>
            <a:endParaRPr lang="en-US"/>
          </a:p>
        </p:txBody>
      </p:sp>
    </p:spTree>
    <p:extLst>
      <p:ext uri="{BB962C8B-B14F-4D97-AF65-F5344CB8AC3E}">
        <p14:creationId xmlns:p14="http://schemas.microsoft.com/office/powerpoint/2010/main" val="2802445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17</a:t>
            </a:fld>
            <a:endParaRPr lang="en-US"/>
          </a:p>
        </p:txBody>
      </p:sp>
    </p:spTree>
    <p:extLst>
      <p:ext uri="{BB962C8B-B14F-4D97-AF65-F5344CB8AC3E}">
        <p14:creationId xmlns:p14="http://schemas.microsoft.com/office/powerpoint/2010/main" val="3952977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18</a:t>
            </a:fld>
            <a:endParaRPr lang="en-US"/>
          </a:p>
        </p:txBody>
      </p:sp>
    </p:spTree>
    <p:extLst>
      <p:ext uri="{BB962C8B-B14F-4D97-AF65-F5344CB8AC3E}">
        <p14:creationId xmlns:p14="http://schemas.microsoft.com/office/powerpoint/2010/main" val="230415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1</a:t>
            </a:fld>
            <a:endParaRPr lang="en-US"/>
          </a:p>
        </p:txBody>
      </p:sp>
    </p:spTree>
    <p:extLst>
      <p:ext uri="{BB962C8B-B14F-4D97-AF65-F5344CB8AC3E}">
        <p14:creationId xmlns:p14="http://schemas.microsoft.com/office/powerpoint/2010/main" val="814835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19</a:t>
            </a:fld>
            <a:endParaRPr lang="en-US"/>
          </a:p>
        </p:txBody>
      </p:sp>
    </p:spTree>
    <p:extLst>
      <p:ext uri="{BB962C8B-B14F-4D97-AF65-F5344CB8AC3E}">
        <p14:creationId xmlns:p14="http://schemas.microsoft.com/office/powerpoint/2010/main" val="1160270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20</a:t>
            </a:fld>
            <a:endParaRPr lang="en-US"/>
          </a:p>
        </p:txBody>
      </p:sp>
    </p:spTree>
    <p:extLst>
      <p:ext uri="{BB962C8B-B14F-4D97-AF65-F5344CB8AC3E}">
        <p14:creationId xmlns:p14="http://schemas.microsoft.com/office/powerpoint/2010/main" val="1590784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21</a:t>
            </a:fld>
            <a:endParaRPr lang="en-US"/>
          </a:p>
        </p:txBody>
      </p:sp>
    </p:spTree>
    <p:extLst>
      <p:ext uri="{BB962C8B-B14F-4D97-AF65-F5344CB8AC3E}">
        <p14:creationId xmlns:p14="http://schemas.microsoft.com/office/powerpoint/2010/main" val="3527088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22</a:t>
            </a:fld>
            <a:endParaRPr lang="en-US"/>
          </a:p>
        </p:txBody>
      </p:sp>
    </p:spTree>
    <p:extLst>
      <p:ext uri="{BB962C8B-B14F-4D97-AF65-F5344CB8AC3E}">
        <p14:creationId xmlns:p14="http://schemas.microsoft.com/office/powerpoint/2010/main" val="1994671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23</a:t>
            </a:fld>
            <a:endParaRPr lang="en-US"/>
          </a:p>
        </p:txBody>
      </p:sp>
    </p:spTree>
    <p:extLst>
      <p:ext uri="{BB962C8B-B14F-4D97-AF65-F5344CB8AC3E}">
        <p14:creationId xmlns:p14="http://schemas.microsoft.com/office/powerpoint/2010/main" val="3448176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24</a:t>
            </a:fld>
            <a:endParaRPr lang="en-US"/>
          </a:p>
        </p:txBody>
      </p:sp>
    </p:spTree>
    <p:extLst>
      <p:ext uri="{BB962C8B-B14F-4D97-AF65-F5344CB8AC3E}">
        <p14:creationId xmlns:p14="http://schemas.microsoft.com/office/powerpoint/2010/main" val="1280706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25</a:t>
            </a:fld>
            <a:endParaRPr lang="en-US"/>
          </a:p>
        </p:txBody>
      </p:sp>
    </p:spTree>
    <p:extLst>
      <p:ext uri="{BB962C8B-B14F-4D97-AF65-F5344CB8AC3E}">
        <p14:creationId xmlns:p14="http://schemas.microsoft.com/office/powerpoint/2010/main" val="800908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D9BB14-4315-A242-A41C-00F892CE2473}" type="slidenum">
              <a:rPr lang="en-US" smtClean="0"/>
              <a:t>26</a:t>
            </a:fld>
            <a:endParaRPr lang="en-US"/>
          </a:p>
        </p:txBody>
      </p:sp>
    </p:spTree>
    <p:extLst>
      <p:ext uri="{BB962C8B-B14F-4D97-AF65-F5344CB8AC3E}">
        <p14:creationId xmlns:p14="http://schemas.microsoft.com/office/powerpoint/2010/main" val="840681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27</a:t>
            </a:fld>
            <a:endParaRPr lang="en-US"/>
          </a:p>
        </p:txBody>
      </p:sp>
    </p:spTree>
    <p:extLst>
      <p:ext uri="{BB962C8B-B14F-4D97-AF65-F5344CB8AC3E}">
        <p14:creationId xmlns:p14="http://schemas.microsoft.com/office/powerpoint/2010/main" val="1779677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28</a:t>
            </a:fld>
            <a:endParaRPr lang="en-US"/>
          </a:p>
        </p:txBody>
      </p:sp>
    </p:spTree>
    <p:extLst>
      <p:ext uri="{BB962C8B-B14F-4D97-AF65-F5344CB8AC3E}">
        <p14:creationId xmlns:p14="http://schemas.microsoft.com/office/powerpoint/2010/main" val="2587549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2</a:t>
            </a:fld>
            <a:endParaRPr lang="en-US"/>
          </a:p>
        </p:txBody>
      </p:sp>
    </p:spTree>
    <p:extLst>
      <p:ext uri="{BB962C8B-B14F-4D97-AF65-F5344CB8AC3E}">
        <p14:creationId xmlns:p14="http://schemas.microsoft.com/office/powerpoint/2010/main" val="3261324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29</a:t>
            </a:fld>
            <a:endParaRPr lang="en-US"/>
          </a:p>
        </p:txBody>
      </p:sp>
    </p:spTree>
    <p:extLst>
      <p:ext uri="{BB962C8B-B14F-4D97-AF65-F5344CB8AC3E}">
        <p14:creationId xmlns:p14="http://schemas.microsoft.com/office/powerpoint/2010/main" val="3416774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30</a:t>
            </a:fld>
            <a:endParaRPr lang="en-US"/>
          </a:p>
        </p:txBody>
      </p:sp>
    </p:spTree>
    <p:extLst>
      <p:ext uri="{BB962C8B-B14F-4D97-AF65-F5344CB8AC3E}">
        <p14:creationId xmlns:p14="http://schemas.microsoft.com/office/powerpoint/2010/main" val="1676976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D9BB14-4315-A242-A41C-00F892CE2473}" type="slidenum">
              <a:rPr lang="en-US" smtClean="0"/>
              <a:t>31</a:t>
            </a:fld>
            <a:endParaRPr lang="en-US"/>
          </a:p>
        </p:txBody>
      </p:sp>
    </p:spTree>
    <p:extLst>
      <p:ext uri="{BB962C8B-B14F-4D97-AF65-F5344CB8AC3E}">
        <p14:creationId xmlns:p14="http://schemas.microsoft.com/office/powerpoint/2010/main" val="645044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32</a:t>
            </a:fld>
            <a:endParaRPr lang="en-US"/>
          </a:p>
        </p:txBody>
      </p:sp>
    </p:spTree>
    <p:extLst>
      <p:ext uri="{BB962C8B-B14F-4D97-AF65-F5344CB8AC3E}">
        <p14:creationId xmlns:p14="http://schemas.microsoft.com/office/powerpoint/2010/main" val="1928107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33</a:t>
            </a:fld>
            <a:endParaRPr lang="en-US"/>
          </a:p>
        </p:txBody>
      </p:sp>
    </p:spTree>
    <p:extLst>
      <p:ext uri="{BB962C8B-B14F-4D97-AF65-F5344CB8AC3E}">
        <p14:creationId xmlns:p14="http://schemas.microsoft.com/office/powerpoint/2010/main" val="3988797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34</a:t>
            </a:fld>
            <a:endParaRPr lang="en-US"/>
          </a:p>
        </p:txBody>
      </p:sp>
    </p:spTree>
    <p:extLst>
      <p:ext uri="{BB962C8B-B14F-4D97-AF65-F5344CB8AC3E}">
        <p14:creationId xmlns:p14="http://schemas.microsoft.com/office/powerpoint/2010/main" val="4051701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35</a:t>
            </a:fld>
            <a:endParaRPr lang="en-US"/>
          </a:p>
        </p:txBody>
      </p:sp>
    </p:spTree>
    <p:extLst>
      <p:ext uri="{BB962C8B-B14F-4D97-AF65-F5344CB8AC3E}">
        <p14:creationId xmlns:p14="http://schemas.microsoft.com/office/powerpoint/2010/main" val="3631699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36</a:t>
            </a:fld>
            <a:endParaRPr lang="en-US"/>
          </a:p>
        </p:txBody>
      </p:sp>
    </p:spTree>
    <p:extLst>
      <p:ext uri="{BB962C8B-B14F-4D97-AF65-F5344CB8AC3E}">
        <p14:creationId xmlns:p14="http://schemas.microsoft.com/office/powerpoint/2010/main" val="4045442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37</a:t>
            </a:fld>
            <a:endParaRPr lang="en-US"/>
          </a:p>
        </p:txBody>
      </p:sp>
    </p:spTree>
    <p:extLst>
      <p:ext uri="{BB962C8B-B14F-4D97-AF65-F5344CB8AC3E}">
        <p14:creationId xmlns:p14="http://schemas.microsoft.com/office/powerpoint/2010/main" val="2121425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38</a:t>
            </a:fld>
            <a:endParaRPr lang="en-US"/>
          </a:p>
        </p:txBody>
      </p:sp>
    </p:spTree>
    <p:extLst>
      <p:ext uri="{BB962C8B-B14F-4D97-AF65-F5344CB8AC3E}">
        <p14:creationId xmlns:p14="http://schemas.microsoft.com/office/powerpoint/2010/main" val="353385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3</a:t>
            </a:fld>
            <a:endParaRPr lang="en-US"/>
          </a:p>
        </p:txBody>
      </p:sp>
    </p:spTree>
    <p:extLst>
      <p:ext uri="{BB962C8B-B14F-4D97-AF65-F5344CB8AC3E}">
        <p14:creationId xmlns:p14="http://schemas.microsoft.com/office/powerpoint/2010/main" val="298709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4</a:t>
            </a:fld>
            <a:endParaRPr lang="en-US"/>
          </a:p>
        </p:txBody>
      </p:sp>
    </p:spTree>
    <p:extLst>
      <p:ext uri="{BB962C8B-B14F-4D97-AF65-F5344CB8AC3E}">
        <p14:creationId xmlns:p14="http://schemas.microsoft.com/office/powerpoint/2010/main" val="147535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5</a:t>
            </a:fld>
            <a:endParaRPr lang="en-US"/>
          </a:p>
        </p:txBody>
      </p:sp>
    </p:spTree>
    <p:extLst>
      <p:ext uri="{BB962C8B-B14F-4D97-AF65-F5344CB8AC3E}">
        <p14:creationId xmlns:p14="http://schemas.microsoft.com/office/powerpoint/2010/main" val="98476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6</a:t>
            </a:fld>
            <a:endParaRPr lang="en-US"/>
          </a:p>
        </p:txBody>
      </p:sp>
    </p:spTree>
    <p:extLst>
      <p:ext uri="{BB962C8B-B14F-4D97-AF65-F5344CB8AC3E}">
        <p14:creationId xmlns:p14="http://schemas.microsoft.com/office/powerpoint/2010/main" val="2358672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7</a:t>
            </a:fld>
            <a:endParaRPr lang="en-US"/>
          </a:p>
        </p:txBody>
      </p:sp>
    </p:spTree>
    <p:extLst>
      <p:ext uri="{BB962C8B-B14F-4D97-AF65-F5344CB8AC3E}">
        <p14:creationId xmlns:p14="http://schemas.microsoft.com/office/powerpoint/2010/main" val="2076809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D9BB14-4315-A242-A41C-00F892CE2473}" type="slidenum">
              <a:rPr lang="en-US" smtClean="0"/>
              <a:t>8</a:t>
            </a:fld>
            <a:endParaRPr lang="en-US"/>
          </a:p>
        </p:txBody>
      </p:sp>
    </p:spTree>
    <p:extLst>
      <p:ext uri="{BB962C8B-B14F-4D97-AF65-F5344CB8AC3E}">
        <p14:creationId xmlns:p14="http://schemas.microsoft.com/office/powerpoint/2010/main" val="3902749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6D4A81-2530-2242-9B33-F2AAFB7FF002}" type="datetime1">
              <a:rPr lang="en-US" smtClean="0"/>
              <a:t>9/6/22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2E611C11-EB83-304E-AA52-9666D7AF8669}"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7821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D91FFA-007C-964A-BAC6-A8DA8AEB045E}" type="datetime1">
              <a:rPr lang="en-US" smtClean="0"/>
              <a:t>9/6/22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11C11-EB83-304E-AA52-9666D7AF8669}"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93138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5AAD5B-1C4B-9140-AD13-21367A032130}" type="datetime1">
              <a:rPr lang="en-US" smtClean="0"/>
              <a:t>9/6/22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11C11-EB83-304E-AA52-9666D7AF8669}"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91140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66FDC-92CA-5047-9DFA-DF1D8FB51D0B}" type="datetime1">
              <a:rPr lang="en-US" smtClean="0"/>
              <a:t>9/6/22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11C11-EB83-304E-AA52-9666D7AF8669}"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27760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7AAA8C-2F5C-2049-A422-A23979E97CCF}" type="datetime1">
              <a:rPr lang="en-US" smtClean="0"/>
              <a:t>9/6/22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611C11-EB83-304E-AA52-9666D7AF8669}"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90578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D1A71B-15FE-A043-8310-B28EE2011213}" type="datetime1">
              <a:rPr lang="en-US" smtClean="0"/>
              <a:t>9/6/22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11C11-EB83-304E-AA52-9666D7AF8669}"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39654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D1C256-0922-D341-A3D6-C973E9CCA0BF}" type="datetime1">
              <a:rPr lang="en-US" smtClean="0"/>
              <a:t>9/6/22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611C11-EB83-304E-AA52-9666D7AF8669}"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05765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73BC34-2D9F-9547-8025-5667101057A2}" type="datetime1">
              <a:rPr lang="en-US" smtClean="0"/>
              <a:t>9/6/22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611C11-EB83-304E-AA52-9666D7AF8669}"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70165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29960-D417-F545-A900-4005DB2DDAEF}" type="datetime1">
              <a:rPr lang="en-US" smtClean="0"/>
              <a:t>9/6/22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611C11-EB83-304E-AA52-9666D7AF8669}" type="slidenum">
              <a:rPr lang="en-US" smtClean="0"/>
              <a:t>‹#›</a:t>
            </a:fld>
            <a:endParaRPr lang="en-US"/>
          </a:p>
        </p:txBody>
      </p:sp>
    </p:spTree>
    <p:extLst>
      <p:ext uri="{BB962C8B-B14F-4D97-AF65-F5344CB8AC3E}">
        <p14:creationId xmlns:p14="http://schemas.microsoft.com/office/powerpoint/2010/main" val="4848810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B2C4C-D692-9047-AA5B-09C6EBC11065}" type="datetime1">
              <a:rPr lang="en-US" smtClean="0"/>
              <a:t>9/6/22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611C11-EB83-304E-AA52-9666D7AF8669}"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90580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DA16096-E151-A543-B1AF-26A636AFA70D}" type="datetime1">
              <a:rPr lang="en-US" smtClean="0"/>
              <a:t>9/6/22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2E611C11-EB83-304E-AA52-9666D7AF8669}"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46021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295C37E-B3C7-1F41-A049-75FAC3DBA46F}" type="datetime1">
              <a:rPr lang="en-US" smtClean="0"/>
              <a:t>9/6/22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E611C11-EB83-304E-AA52-9666D7AF8669}"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562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www.ccsdfoundation.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ygrosso@cherrycreekschools.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rhetoric.olemiss.edu/courses/writ41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hyperlink" Target="mailto:jhenden@cherrycreekschools.org" TargetMode="External"/><Relationship Id="rId7"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jchavez3@cherrycreekschools.org" TargetMode="External"/><Relationship Id="rId5" Type="http://schemas.openxmlformats.org/officeDocument/2006/relationships/hyperlink" Target="mailto:ygrosso@cherrycreekschools.org" TargetMode="External"/><Relationship Id="rId4" Type="http://schemas.openxmlformats.org/officeDocument/2006/relationships/hyperlink" Target="mailto:jevins@cherrycreekschools.or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jpeg"/><Relationship Id="rId7" Type="http://schemas.openxmlformats.org/officeDocument/2006/relationships/image" Target="../media/image9.sv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jpg"/><Relationship Id="rId4" Type="http://schemas.openxmlformats.org/officeDocument/2006/relationships/hyperlink" Target="https://pixabay.com/en/question-board-chalk-school-1262378/" TargetMode="External"/><Relationship Id="rId9"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2" name="Group 11">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13" name="Rectangle 12">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C09EE5E-EFCA-9842-8485-F9F2A385BE5B}"/>
              </a:ext>
            </a:extLst>
          </p:cNvPr>
          <p:cNvSpPr>
            <a:spLocks noGrp="1"/>
          </p:cNvSpPr>
          <p:nvPr>
            <p:ph type="ctrTitle"/>
          </p:nvPr>
        </p:nvSpPr>
        <p:spPr>
          <a:xfrm>
            <a:off x="2175349" y="1585491"/>
            <a:ext cx="7841301" cy="2451941"/>
          </a:xfrm>
          <a:solidFill>
            <a:schemeClr val="bg2"/>
          </a:solidFill>
        </p:spPr>
        <p:txBody>
          <a:bodyPr anchor="ctr">
            <a:normAutofit/>
          </a:bodyPr>
          <a:lstStyle/>
          <a:p>
            <a:pPr algn="ctr"/>
            <a:r>
              <a:rPr lang="en-US" sz="4000" dirty="0">
                <a:solidFill>
                  <a:schemeClr val="tx2"/>
                </a:solidFill>
              </a:rPr>
              <a:t> </a:t>
            </a:r>
            <a:br>
              <a:rPr lang="en-US" sz="4000" dirty="0">
                <a:solidFill>
                  <a:schemeClr val="tx2"/>
                </a:solidFill>
              </a:rPr>
            </a:br>
            <a:r>
              <a:rPr lang="en-US" sz="4000" dirty="0">
                <a:solidFill>
                  <a:schemeClr val="tx2"/>
                </a:solidFill>
              </a:rPr>
              <a:t>Educator initiative Grants </a:t>
            </a:r>
            <a:r>
              <a:rPr lang="en-US" sz="3600" dirty="0">
                <a:solidFill>
                  <a:schemeClr val="tx2"/>
                </a:solidFill>
              </a:rPr>
              <a:t>Workshop</a:t>
            </a:r>
            <a:br>
              <a:rPr lang="en-US" sz="4000" dirty="0">
                <a:solidFill>
                  <a:schemeClr val="tx2"/>
                </a:solidFill>
              </a:rPr>
            </a:br>
            <a:endParaRPr lang="en-US" sz="3600" dirty="0">
              <a:solidFill>
                <a:schemeClr val="tx2"/>
              </a:solidFill>
            </a:endParaRPr>
          </a:p>
        </p:txBody>
      </p:sp>
      <p:sp>
        <p:nvSpPr>
          <p:cNvPr id="3" name="Subtitle 2">
            <a:extLst>
              <a:ext uri="{FF2B5EF4-FFF2-40B4-BE49-F238E27FC236}">
                <a16:creationId xmlns:a16="http://schemas.microsoft.com/office/drawing/2014/main" id="{15B8688A-C216-3440-AA76-FD7AE85EF5CF}"/>
              </a:ext>
            </a:extLst>
          </p:cNvPr>
          <p:cNvSpPr>
            <a:spLocks noGrp="1"/>
          </p:cNvSpPr>
          <p:nvPr>
            <p:ph type="subTitle" idx="1"/>
          </p:nvPr>
        </p:nvSpPr>
        <p:spPr>
          <a:xfrm>
            <a:off x="2417779" y="4427183"/>
            <a:ext cx="7379502" cy="705716"/>
          </a:xfrm>
        </p:spPr>
        <p:txBody>
          <a:bodyPr>
            <a:noAutofit/>
          </a:bodyPr>
          <a:lstStyle/>
          <a:p>
            <a:pPr algn="r"/>
            <a:r>
              <a:rPr lang="en-US" sz="2400" cap="none" dirty="0">
                <a:solidFill>
                  <a:srgbClr val="000000"/>
                </a:solidFill>
                <a:latin typeface="SignPainter-HouseScript" panose="02000006070000020004" pitchFamily="2" charset="0"/>
                <a:cs typeface="Modern Love Caps" panose="020F0502020204030204" pitchFamily="34" charset="0"/>
              </a:rPr>
              <a:t>Presented by Trina Larsen,</a:t>
            </a:r>
            <a:r>
              <a:rPr lang="en-US" sz="2400" b="1" cap="none" dirty="0">
                <a:solidFill>
                  <a:srgbClr val="000000"/>
                </a:solidFill>
                <a:latin typeface="SignPainter-HouseScript" panose="02000006070000020004" pitchFamily="2" charset="0"/>
                <a:cs typeface="Modern Love Caps" panose="020F0502020204030204" pitchFamily="34" charset="0"/>
              </a:rPr>
              <a:t> CCSD </a:t>
            </a:r>
            <a:r>
              <a:rPr lang="en-US" sz="2400" cap="none" dirty="0">
                <a:solidFill>
                  <a:srgbClr val="000000"/>
                </a:solidFill>
                <a:latin typeface="SignPainter-HouseScript" panose="02000006070000020004" pitchFamily="2" charset="0"/>
                <a:cs typeface="Modern Love Caps" panose="020F0502020204030204" pitchFamily="34" charset="0"/>
              </a:rPr>
              <a:t>Grant Writer</a:t>
            </a:r>
            <a:endParaRPr lang="en-US" sz="2400" cap="none" dirty="0">
              <a:latin typeface="SignPainter-HouseScript" panose="02000006070000020004" pitchFamily="2" charset="0"/>
              <a:cs typeface="Modern Love Caps" panose="020F0502020204030204" pitchFamily="34" charset="0"/>
            </a:endParaRPr>
          </a:p>
        </p:txBody>
      </p:sp>
      <p:cxnSp>
        <p:nvCxnSpPr>
          <p:cNvPr id="16" name="Straight Connector 15">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0" name="Picture 19">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pic>
        <p:nvPicPr>
          <p:cNvPr id="15" name="Picture 14" descr="Text&#10;&#10;Description automatically generated">
            <a:extLst>
              <a:ext uri="{FF2B5EF4-FFF2-40B4-BE49-F238E27FC236}">
                <a16:creationId xmlns:a16="http://schemas.microsoft.com/office/drawing/2014/main" id="{6561B9DC-473A-AF46-8D84-833399904EFD}"/>
              </a:ext>
            </a:extLst>
          </p:cNvPr>
          <p:cNvPicPr>
            <a:picLocks noChangeAspect="1"/>
          </p:cNvPicPr>
          <p:nvPr/>
        </p:nvPicPr>
        <p:blipFill>
          <a:blip r:embed="rId4"/>
          <a:stretch>
            <a:fillRect/>
          </a:stretch>
        </p:blipFill>
        <p:spPr>
          <a:xfrm>
            <a:off x="8065098" y="5682720"/>
            <a:ext cx="3818639" cy="1027236"/>
          </a:xfrm>
          <a:prstGeom prst="rect">
            <a:avLst/>
          </a:prstGeom>
          <a:ln>
            <a:noFill/>
          </a:ln>
          <a:effectLst>
            <a:softEdge rad="112500"/>
          </a:effectLst>
        </p:spPr>
      </p:pic>
      <p:pic>
        <p:nvPicPr>
          <p:cNvPr id="1026" name="Picture 2" descr="page1image22436352">
            <a:extLst>
              <a:ext uri="{FF2B5EF4-FFF2-40B4-BE49-F238E27FC236}">
                <a16:creationId xmlns:a16="http://schemas.microsoft.com/office/drawing/2014/main" id="{49F35315-58BA-4C48-8C44-AD0F4BF31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385" y="392086"/>
            <a:ext cx="2505412" cy="1359143"/>
          </a:xfrm>
          <a:prstGeom prst="round2DiagRect">
            <a:avLst>
              <a:gd name="adj1" fmla="val 16667"/>
              <a:gd name="adj2" fmla="val 26574"/>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0486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Educator initiative grants Guidelines</a:t>
            </a:r>
            <a:br>
              <a:rPr lang="en-US" sz="2800" dirty="0"/>
            </a:br>
            <a:r>
              <a:rPr lang="en-US" sz="2800" i="1" dirty="0"/>
              <a:t>Fall 2022</a:t>
            </a:r>
            <a:endParaRPr lang="en-US" sz="2800" dirty="0"/>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a:buFont typeface="Wingdings" pitchFamily="2" charset="2"/>
              <a:buChar char="Ø"/>
            </a:pPr>
            <a:r>
              <a:rPr lang="en-US" u="sng" dirty="0"/>
              <a:t>Persons Eligible to Apply for Grants:</a:t>
            </a:r>
            <a:endParaRPr lang="en-US" dirty="0"/>
          </a:p>
          <a:p>
            <a:pPr lvl="1">
              <a:buFont typeface="Wingdings" pitchFamily="2" charset="2"/>
              <a:buChar char="ü"/>
            </a:pPr>
            <a:r>
              <a:rPr lang="en-US" dirty="0"/>
              <a:t>Individuals or teams of individuals employed by Cherry Creek Schools who are involved in teaching and supporting students are eligible to apply.  </a:t>
            </a:r>
          </a:p>
          <a:p>
            <a:pPr lvl="1">
              <a:buFont typeface="Wingdings" pitchFamily="2" charset="2"/>
              <a:buChar char="ü"/>
            </a:pPr>
            <a:r>
              <a:rPr lang="en-US" dirty="0"/>
              <a:t>Eligible employees include both certified and classified.</a:t>
            </a:r>
          </a:p>
          <a:p>
            <a:pPr lvl="1">
              <a:buFont typeface="Wingdings" pitchFamily="2" charset="2"/>
              <a:buChar char="ü"/>
            </a:pPr>
            <a:r>
              <a:rPr lang="en-US" i="1" dirty="0"/>
              <a:t>Parents or PTCO may assist in the writing of the grant application. However, the educator will be held responsible for implementation and evaluation.</a:t>
            </a:r>
            <a:endParaRPr lang="en-US" dirty="0"/>
          </a:p>
          <a:p>
            <a:pPr marL="342900" indent="-342900">
              <a:buFont typeface="Wingdings" pitchFamily="2" charset="2"/>
              <a:buChar char="Ø"/>
            </a:pPr>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1" y="5590542"/>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5976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Educator initiative grants Guidelines</a:t>
            </a:r>
            <a:br>
              <a:rPr lang="en-US" sz="2800" dirty="0"/>
            </a:br>
            <a:r>
              <a:rPr lang="en-US" sz="2800" i="1" dirty="0"/>
              <a:t>Fall 2022</a:t>
            </a:r>
            <a:endParaRPr lang="en-US" sz="2800" dirty="0"/>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a:buFont typeface="Wingdings" pitchFamily="2" charset="2"/>
              <a:buChar char="Ø"/>
            </a:pPr>
            <a:r>
              <a:rPr lang="en-US" u="sng" dirty="0"/>
              <a:t>Eligible Proposals and Grant Term:</a:t>
            </a:r>
            <a:endParaRPr lang="en-US" dirty="0"/>
          </a:p>
          <a:p>
            <a:pPr lvl="1">
              <a:buFont typeface="Wingdings" pitchFamily="2" charset="2"/>
              <a:buChar char="ü"/>
            </a:pPr>
            <a:r>
              <a:rPr lang="en-US" dirty="0"/>
              <a:t>Grants designed to begin and to be completed during the 2022-23 school year</a:t>
            </a:r>
            <a:r>
              <a:rPr lang="en-US" b="1" dirty="0"/>
              <a:t> </a:t>
            </a:r>
            <a:r>
              <a:rPr lang="en-US" dirty="0"/>
              <a:t>are eligible for submission.</a:t>
            </a:r>
            <a:r>
              <a:rPr lang="en-US" b="1" dirty="0"/>
              <a:t>  </a:t>
            </a:r>
          </a:p>
          <a:p>
            <a:pPr lvl="1">
              <a:buFont typeface="Wingdings" pitchFamily="2" charset="2"/>
              <a:buChar char="ü"/>
            </a:pPr>
            <a:r>
              <a:rPr lang="en-US" dirty="0"/>
              <a:t>Funds </a:t>
            </a:r>
            <a:r>
              <a:rPr lang="en-US" b="1" dirty="0"/>
              <a:t>cannot</a:t>
            </a:r>
            <a:r>
              <a:rPr lang="en-US" dirty="0"/>
              <a:t> be carried over to the next school year and unused funds or funds not reconciled will be returned to CCSF.</a:t>
            </a:r>
          </a:p>
          <a:p>
            <a:pPr marL="342900" indent="-342900">
              <a:buFont typeface="Wingdings" pitchFamily="2" charset="2"/>
              <a:buChar char="Ø"/>
            </a:pPr>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1" y="5590542"/>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5888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Educator initiative grants Guidelines</a:t>
            </a:r>
            <a:br>
              <a:rPr lang="en-US" sz="2800" dirty="0"/>
            </a:br>
            <a:r>
              <a:rPr lang="en-US" sz="2800" i="1" dirty="0"/>
              <a:t>Fall 2022</a:t>
            </a:r>
            <a:endParaRPr lang="en-US" sz="2800" dirty="0"/>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a:buFont typeface="Wingdings" pitchFamily="2" charset="2"/>
              <a:buChar char="Ø"/>
            </a:pPr>
            <a:r>
              <a:rPr lang="en-US" u="sng" dirty="0"/>
              <a:t>Award of Funds:</a:t>
            </a:r>
            <a:r>
              <a:rPr lang="en-US" dirty="0"/>
              <a:t> </a:t>
            </a:r>
          </a:p>
          <a:p>
            <a:pPr lvl="1">
              <a:buFont typeface="Wingdings" pitchFamily="2" charset="2"/>
              <a:buChar char="ü"/>
            </a:pPr>
            <a:r>
              <a:rPr lang="en-US" dirty="0"/>
              <a:t>The Cherry Creek Schools Foundation will determine the number and dollar amount of awards.  </a:t>
            </a:r>
          </a:p>
          <a:p>
            <a:pPr lvl="1">
              <a:buFont typeface="Wingdings" pitchFamily="2" charset="2"/>
              <a:buChar char="ü"/>
            </a:pPr>
            <a:r>
              <a:rPr lang="en-US" dirty="0"/>
              <a:t>Grant requests of up to $1,200 will be considered.  </a:t>
            </a:r>
          </a:p>
          <a:p>
            <a:pPr lvl="1">
              <a:buFont typeface="Wingdings" pitchFamily="2" charset="2"/>
              <a:buChar char="ü"/>
            </a:pPr>
            <a:r>
              <a:rPr lang="en-US" b="1" dirty="0"/>
              <a:t>The Educator Initiative Grants generally will NOT fund requests for the following items: ribbons and awards, t-shirts, salaries or sub-time.  </a:t>
            </a:r>
          </a:p>
          <a:p>
            <a:pPr lvl="1">
              <a:buFont typeface="Wingdings" pitchFamily="2" charset="2"/>
              <a:buChar char="ü"/>
            </a:pPr>
            <a:r>
              <a:rPr lang="en-US" b="1" dirty="0"/>
              <a:t>Any requests for technology will be reviewed for compatibility with existing district technology.   </a:t>
            </a:r>
            <a:endParaRPr lang="en-US" dirty="0"/>
          </a:p>
          <a:p>
            <a:pPr marL="0" indent="0">
              <a:buNone/>
            </a:pPr>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1" y="5590542"/>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2787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Educator initiative grants Guidelines</a:t>
            </a:r>
            <a:br>
              <a:rPr lang="en-US" sz="2800" dirty="0"/>
            </a:br>
            <a:r>
              <a:rPr lang="en-US" sz="2800" i="1" dirty="0"/>
              <a:t>Fall 2022</a:t>
            </a:r>
            <a:endParaRPr lang="en-US" sz="2800" dirty="0"/>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a:buFont typeface="Wingdings" pitchFamily="2" charset="2"/>
              <a:buChar char="Ø"/>
            </a:pPr>
            <a:r>
              <a:rPr lang="en-US" u="sng" dirty="0"/>
              <a:t>Application Deadline:</a:t>
            </a:r>
            <a:endParaRPr lang="en-US" dirty="0"/>
          </a:p>
          <a:p>
            <a:pPr lvl="1">
              <a:buFont typeface="Wingdings" pitchFamily="2" charset="2"/>
              <a:buChar char="ü"/>
            </a:pPr>
            <a:r>
              <a:rPr lang="en-US" dirty="0"/>
              <a:t>All grants must be submitted online by September 26</a:t>
            </a:r>
            <a:r>
              <a:rPr lang="en-US" baseline="30000" dirty="0"/>
              <a:t>th</a:t>
            </a:r>
            <a:r>
              <a:rPr lang="en-US" dirty="0"/>
              <a:t>, 2022,  no later than 11:59 pm.</a:t>
            </a:r>
          </a:p>
          <a:p>
            <a:pPr lvl="1">
              <a:buFont typeface="Wingdings" pitchFamily="2" charset="2"/>
              <a:buChar char="ü"/>
            </a:pPr>
            <a:r>
              <a:rPr lang="en-US" dirty="0"/>
              <a:t>Applications received after the deadline will not be considered.  </a:t>
            </a:r>
          </a:p>
          <a:p>
            <a:pPr lvl="1">
              <a:buFont typeface="Wingdings" pitchFamily="2" charset="2"/>
              <a:buChar char="ü"/>
            </a:pPr>
            <a:r>
              <a:rPr lang="en-US" dirty="0"/>
              <a:t>You will receive an email confirming the receipt of your full, completed application. </a:t>
            </a:r>
          </a:p>
          <a:p>
            <a:pPr marL="0" indent="0">
              <a:buNone/>
            </a:pPr>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1" y="5590542"/>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354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Educator initiative grants Guidelines</a:t>
            </a:r>
            <a:br>
              <a:rPr lang="en-US" sz="2800" dirty="0"/>
            </a:br>
            <a:r>
              <a:rPr lang="en-US" sz="2800" i="1" dirty="0"/>
              <a:t>Fall 2022</a:t>
            </a:r>
            <a:endParaRPr lang="en-US" sz="2800" dirty="0"/>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a:buFont typeface="Wingdings" pitchFamily="2" charset="2"/>
              <a:buChar char="Ø"/>
            </a:pPr>
            <a:r>
              <a:rPr lang="en-US" u="sng" dirty="0"/>
              <a:t>Application Process:</a:t>
            </a:r>
            <a:endParaRPr lang="en-US" dirty="0"/>
          </a:p>
          <a:p>
            <a:pPr lvl="1">
              <a:buFont typeface="Wingdings" pitchFamily="2" charset="2"/>
              <a:buChar char="q"/>
            </a:pPr>
            <a:r>
              <a:rPr lang="en-US" dirty="0"/>
              <a:t>Application available online at: https://ccsdfoundation.org</a:t>
            </a:r>
            <a:endParaRPr lang="en-US" sz="2400" dirty="0"/>
          </a:p>
          <a:p>
            <a:pPr lvl="1">
              <a:buFont typeface="Wingdings" pitchFamily="2" charset="2"/>
              <a:buChar char="q"/>
            </a:pPr>
            <a:r>
              <a:rPr lang="en-US" b="1" dirty="0"/>
              <a:t>You can review a sample of an approved grant application on the Cherry Creek Schools Foundation website.</a:t>
            </a:r>
            <a:endParaRPr lang="en-US" sz="2600" dirty="0"/>
          </a:p>
          <a:p>
            <a:pPr lvl="1">
              <a:buFont typeface="Wingdings" pitchFamily="2" charset="2"/>
              <a:buChar char="q"/>
            </a:pPr>
            <a:r>
              <a:rPr lang="en-US" dirty="0"/>
              <a:t>Applications must be reviewed and approved by your Principal or Director once your application is approved.</a:t>
            </a:r>
            <a:endParaRPr lang="en-US" sz="2400" dirty="0"/>
          </a:p>
          <a:p>
            <a:pPr lvl="1">
              <a:buFont typeface="Wingdings" pitchFamily="2" charset="2"/>
              <a:buChar char="q"/>
            </a:pPr>
            <a:r>
              <a:rPr lang="en-US" b="1" dirty="0"/>
              <a:t>All applications must be submitted online. </a:t>
            </a:r>
            <a:endParaRPr lang="en-US" sz="2400" dirty="0"/>
          </a:p>
          <a:p>
            <a:pPr marL="457200" lvl="1" indent="0">
              <a:buNone/>
            </a:pPr>
            <a:endParaRPr lang="en-US"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6092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Educator initiative grants Guidelines</a:t>
            </a:r>
            <a:br>
              <a:rPr lang="en-US" sz="2800" dirty="0"/>
            </a:br>
            <a:r>
              <a:rPr lang="en-US" sz="2800" i="1" dirty="0"/>
              <a:t>Fall 2022</a:t>
            </a:r>
            <a:endParaRPr lang="en-US" sz="2800" dirty="0"/>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a:buFont typeface="Wingdings" pitchFamily="2" charset="2"/>
              <a:buChar char="Ø"/>
            </a:pPr>
            <a:r>
              <a:rPr lang="en-US" u="sng" dirty="0"/>
              <a:t>Application Process (Continued):</a:t>
            </a:r>
            <a:endParaRPr lang="en-US" dirty="0"/>
          </a:p>
          <a:p>
            <a:pPr lvl="1">
              <a:buFont typeface="Wingdings" pitchFamily="2" charset="2"/>
              <a:buChar char="ü"/>
            </a:pPr>
            <a:r>
              <a:rPr lang="en-US" dirty="0"/>
              <a:t>Applications will be reviewed by a committee made up of the following members:</a:t>
            </a:r>
            <a:endParaRPr lang="en-US" sz="2400" dirty="0"/>
          </a:p>
          <a:p>
            <a:pPr lvl="2">
              <a:buFont typeface="Wingdings" pitchFamily="2" charset="2"/>
              <a:buChar char="q"/>
            </a:pPr>
            <a:r>
              <a:rPr lang="en-US" dirty="0"/>
              <a:t>At least three members of the Foundation Board of Directors.</a:t>
            </a:r>
            <a:endParaRPr lang="en-US" sz="2000" dirty="0"/>
          </a:p>
          <a:p>
            <a:pPr lvl="2">
              <a:buFont typeface="Wingdings" pitchFamily="2" charset="2"/>
              <a:buChar char="q"/>
            </a:pPr>
            <a:r>
              <a:rPr lang="en-US" dirty="0"/>
              <a:t>At least one representative from the District central office administration.</a:t>
            </a:r>
            <a:endParaRPr lang="en-US" sz="2000" dirty="0"/>
          </a:p>
          <a:p>
            <a:pPr lvl="1">
              <a:buFont typeface="Wingdings" pitchFamily="2" charset="2"/>
              <a:buChar char="ü"/>
            </a:pPr>
            <a:r>
              <a:rPr lang="en-US" dirty="0"/>
              <a:t>Grant applications will be read by non-educators.  </a:t>
            </a:r>
          </a:p>
          <a:p>
            <a:pPr lvl="2">
              <a:buFont typeface="Wingdings" pitchFamily="2" charset="2"/>
              <a:buChar char="q"/>
            </a:pPr>
            <a:r>
              <a:rPr lang="en-US" dirty="0"/>
              <a:t>Please avoid educational jargon and acronyms. </a:t>
            </a:r>
          </a:p>
          <a:p>
            <a:pPr lvl="2">
              <a:buFont typeface="Wingdings" pitchFamily="2" charset="2"/>
              <a:buChar char="q"/>
            </a:pPr>
            <a:r>
              <a:rPr lang="en-US" dirty="0"/>
              <a:t>It is beneficial to provide background information on programs, curriculum being used and general information to help readers understand your request.</a:t>
            </a:r>
            <a:endParaRPr lang="en-US" sz="2600" dirty="0"/>
          </a:p>
          <a:p>
            <a:pPr marL="457200" lvl="1" indent="0">
              <a:buNone/>
            </a:pPr>
            <a:endParaRPr lang="en-US"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8289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Educator initiative grants Guidelines</a:t>
            </a:r>
            <a:br>
              <a:rPr lang="en-US" sz="2800" dirty="0"/>
            </a:br>
            <a:r>
              <a:rPr lang="en-US" sz="2800" i="1" dirty="0"/>
              <a:t>Fall 2022</a:t>
            </a:r>
            <a:endParaRPr lang="en-US" sz="2800" dirty="0"/>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a:buFont typeface="Wingdings" pitchFamily="2" charset="2"/>
              <a:buChar char="Ø"/>
            </a:pPr>
            <a:r>
              <a:rPr lang="en-US" u="sng" dirty="0"/>
              <a:t>Application Process (Continued):</a:t>
            </a:r>
            <a:endParaRPr lang="en-US" dirty="0"/>
          </a:p>
          <a:p>
            <a:pPr lvl="1">
              <a:buFont typeface="Wingdings" pitchFamily="2" charset="2"/>
              <a:buChar char="ü"/>
            </a:pPr>
            <a:r>
              <a:rPr lang="en-US" dirty="0"/>
              <a:t>For each grant application submitted, the committee shall make one of the following recommendations: </a:t>
            </a:r>
          </a:p>
          <a:p>
            <a:pPr lvl="2">
              <a:buFont typeface="Wingdings" pitchFamily="2" charset="2"/>
              <a:buChar char="q"/>
            </a:pPr>
            <a:r>
              <a:rPr lang="en-US" dirty="0"/>
              <a:t>(a) funded; </a:t>
            </a:r>
          </a:p>
          <a:p>
            <a:pPr lvl="2">
              <a:buFont typeface="Wingdings" pitchFamily="2" charset="2"/>
              <a:buChar char="q"/>
            </a:pPr>
            <a:r>
              <a:rPr lang="en-US" dirty="0"/>
              <a:t>(b) funded with conditions and/or modifications; </a:t>
            </a:r>
          </a:p>
          <a:p>
            <a:pPr lvl="2">
              <a:buFont typeface="Wingdings" pitchFamily="2" charset="2"/>
              <a:buChar char="q"/>
            </a:pPr>
            <a:r>
              <a:rPr lang="en-US" dirty="0"/>
              <a:t>(c) partial funding;</a:t>
            </a:r>
          </a:p>
          <a:p>
            <a:pPr lvl="2">
              <a:buFont typeface="Wingdings" pitchFamily="2" charset="2"/>
              <a:buChar char="q"/>
            </a:pPr>
            <a:r>
              <a:rPr lang="en-US" dirty="0"/>
              <a:t>(d) not funded.</a:t>
            </a:r>
            <a:endParaRPr lang="en-US" sz="2200" dirty="0"/>
          </a:p>
          <a:p>
            <a:pPr lvl="1">
              <a:buFont typeface="Wingdings" pitchFamily="2" charset="2"/>
              <a:buChar char="ü"/>
            </a:pPr>
            <a:r>
              <a:rPr lang="en-US" dirty="0"/>
              <a:t>Applicants will be notified of the decisions by the end of October.</a:t>
            </a:r>
          </a:p>
          <a:p>
            <a:pPr lvl="1">
              <a:buFont typeface="Wingdings" pitchFamily="2" charset="2"/>
              <a:buChar char="ü"/>
            </a:pPr>
            <a:endParaRPr lang="en-US"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8327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Educator initiative grants Guidelines</a:t>
            </a:r>
            <a:br>
              <a:rPr lang="en-US" sz="2800" dirty="0"/>
            </a:br>
            <a:r>
              <a:rPr lang="en-US" sz="2800" i="1" dirty="0"/>
              <a:t>Fall 2022</a:t>
            </a:r>
            <a:endParaRPr lang="en-US" sz="2800" dirty="0"/>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fontScale="92500" lnSpcReduction="10000"/>
          </a:bodyPr>
          <a:lstStyle/>
          <a:p>
            <a:pPr>
              <a:buFont typeface="Wingdings" pitchFamily="2" charset="2"/>
              <a:buChar char="Ø"/>
            </a:pPr>
            <a:r>
              <a:rPr lang="en-US" u="sng" dirty="0"/>
              <a:t>Selection Criteria:</a:t>
            </a:r>
            <a:r>
              <a:rPr lang="en-US" dirty="0"/>
              <a:t>  </a:t>
            </a:r>
          </a:p>
          <a:p>
            <a:pPr lvl="1">
              <a:buFont typeface="Wingdings" pitchFamily="2" charset="2"/>
              <a:buChar char="q"/>
            </a:pPr>
            <a:r>
              <a:rPr lang="en-US" dirty="0"/>
              <a:t>Represents a unique teaching approach to accomplishing program objectives.</a:t>
            </a:r>
          </a:p>
          <a:p>
            <a:pPr lvl="1">
              <a:buFont typeface="Wingdings" pitchFamily="2" charset="2"/>
              <a:buChar char="q"/>
            </a:pPr>
            <a:r>
              <a:rPr lang="en-US" dirty="0"/>
              <a:t>Is aligned with district program objectives and clearly defines why it is needed in the school.  </a:t>
            </a:r>
          </a:p>
          <a:p>
            <a:pPr lvl="1">
              <a:buFont typeface="Wingdings" pitchFamily="2" charset="2"/>
              <a:buChar char="q"/>
            </a:pPr>
            <a:r>
              <a:rPr lang="en-US" dirty="0"/>
              <a:t>Contains a clear description of instruction that will happen.</a:t>
            </a:r>
          </a:p>
          <a:p>
            <a:pPr lvl="1">
              <a:buFont typeface="Wingdings" pitchFamily="2" charset="2"/>
              <a:buChar char="q"/>
            </a:pPr>
            <a:r>
              <a:rPr lang="en-US" dirty="0"/>
              <a:t>Reflects one or more of the following values:</a:t>
            </a:r>
          </a:p>
          <a:p>
            <a:pPr lvl="2">
              <a:buFont typeface="Wingdings" pitchFamily="2" charset="2"/>
              <a:buChar char="q"/>
            </a:pPr>
            <a:r>
              <a:rPr lang="en-US" dirty="0"/>
              <a:t>Whole well being </a:t>
            </a:r>
          </a:p>
          <a:p>
            <a:pPr lvl="2">
              <a:buFont typeface="Wingdings" pitchFamily="2" charset="2"/>
              <a:buChar char="q"/>
            </a:pPr>
            <a:r>
              <a:rPr lang="en-US" dirty="0"/>
              <a:t>Relationships</a:t>
            </a:r>
          </a:p>
          <a:p>
            <a:pPr lvl="2">
              <a:buFont typeface="Wingdings" pitchFamily="2" charset="2"/>
              <a:buChar char="q"/>
            </a:pPr>
            <a:r>
              <a:rPr lang="en-US" dirty="0"/>
              <a:t>Equity</a:t>
            </a:r>
          </a:p>
          <a:p>
            <a:pPr lvl="2">
              <a:buFont typeface="Wingdings" pitchFamily="2" charset="2"/>
              <a:buChar char="q"/>
            </a:pPr>
            <a:r>
              <a:rPr lang="en-US" dirty="0"/>
              <a:t>Engagement</a:t>
            </a:r>
          </a:p>
          <a:p>
            <a:pPr lvl="2">
              <a:buFont typeface="Wingdings" pitchFamily="2" charset="2"/>
              <a:buChar char="q"/>
            </a:pPr>
            <a:r>
              <a:rPr lang="en-US" dirty="0"/>
              <a:t>Growth mindset</a:t>
            </a:r>
          </a:p>
          <a:p>
            <a:pPr lvl="1">
              <a:buFont typeface="Wingdings" pitchFamily="2" charset="2"/>
              <a:buChar char="q"/>
            </a:pPr>
            <a:endParaRPr lang="en-US"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4734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Educator initiative grants Guidelines</a:t>
            </a:r>
            <a:br>
              <a:rPr lang="en-US" sz="2800" dirty="0"/>
            </a:br>
            <a:r>
              <a:rPr lang="en-US" sz="2800" i="1" dirty="0"/>
              <a:t>Fall 2022</a:t>
            </a:r>
            <a:endParaRPr lang="en-US" sz="2800" dirty="0"/>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a:buFont typeface="Wingdings" pitchFamily="2" charset="2"/>
              <a:buChar char="Ø"/>
            </a:pPr>
            <a:r>
              <a:rPr lang="en-US" u="sng" dirty="0"/>
              <a:t>Selection Criteria (continued):</a:t>
            </a:r>
            <a:r>
              <a:rPr lang="en-US" dirty="0"/>
              <a:t>  </a:t>
            </a:r>
          </a:p>
          <a:p>
            <a:pPr lvl="1">
              <a:buFont typeface="Wingdings" pitchFamily="2" charset="2"/>
              <a:buChar char="q"/>
            </a:pPr>
            <a:r>
              <a:rPr lang="en-US" dirty="0"/>
              <a:t>There is evidence of expected impact on students.</a:t>
            </a:r>
          </a:p>
          <a:p>
            <a:pPr lvl="1">
              <a:buFont typeface="Wingdings" pitchFamily="2" charset="2"/>
              <a:buChar char="q"/>
            </a:pPr>
            <a:r>
              <a:rPr lang="en-US" dirty="0"/>
              <a:t>Incorporates sound evaluation procedures. </a:t>
            </a:r>
          </a:p>
          <a:p>
            <a:pPr lvl="1">
              <a:buFont typeface="Wingdings" pitchFamily="2" charset="2"/>
              <a:buChar char="q"/>
            </a:pPr>
            <a:r>
              <a:rPr lang="en-US" dirty="0"/>
              <a:t>The proposal could be scalable and sustainable.  </a:t>
            </a:r>
          </a:p>
          <a:p>
            <a:pPr lvl="1">
              <a:buFont typeface="Wingdings" pitchFamily="2" charset="2"/>
              <a:buChar char="q"/>
            </a:pPr>
            <a:r>
              <a:rPr lang="en-US" dirty="0"/>
              <a:t>Could serve as a pilot program for other schools.</a:t>
            </a:r>
          </a:p>
          <a:p>
            <a:pPr lvl="1">
              <a:buFont typeface="Wingdings" pitchFamily="2" charset="2"/>
              <a:buChar char="q"/>
            </a:pPr>
            <a:r>
              <a:rPr lang="en-US" dirty="0"/>
              <a:t>Projects are intended to provide a space for learning and growth for all, and do not harm, discriminate, or exclude any individuals or groups from participating.</a:t>
            </a:r>
          </a:p>
          <a:p>
            <a:pPr lvl="1">
              <a:buFont typeface="Wingdings" pitchFamily="2" charset="2"/>
              <a:buChar char="ü"/>
            </a:pPr>
            <a:endParaRPr lang="en-US"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2628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Educator initiative grants Guidelines</a:t>
            </a:r>
            <a:br>
              <a:rPr lang="en-US" sz="2800" dirty="0"/>
            </a:br>
            <a:r>
              <a:rPr lang="en-US" sz="2800" i="1" dirty="0"/>
              <a:t>Fall 2022</a:t>
            </a:r>
            <a:endParaRPr lang="en-US" sz="2800" dirty="0"/>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a:buFont typeface="Wingdings" pitchFamily="2" charset="2"/>
              <a:buChar char="Ø"/>
            </a:pPr>
            <a:r>
              <a:rPr lang="en-US" u="sng" dirty="0"/>
              <a:t>Terms &amp; Conditions:</a:t>
            </a:r>
          </a:p>
          <a:p>
            <a:pPr lvl="1">
              <a:buFont typeface="Wingdings" pitchFamily="2" charset="2"/>
              <a:buChar char="ü"/>
            </a:pPr>
            <a:r>
              <a:rPr lang="en-US" dirty="0"/>
              <a:t>Use the grant for the purposes intended.</a:t>
            </a:r>
          </a:p>
          <a:p>
            <a:pPr lvl="1">
              <a:buFont typeface="Wingdings" pitchFamily="2" charset="2"/>
              <a:buChar char="ü"/>
            </a:pPr>
            <a:r>
              <a:rPr lang="en-US" dirty="0"/>
              <a:t>Agree to share successful procedures in staff development sessions or with other schools.</a:t>
            </a:r>
          </a:p>
          <a:p>
            <a:pPr lvl="1">
              <a:buFont typeface="Wingdings" pitchFamily="2" charset="2"/>
              <a:buChar char="ü"/>
            </a:pPr>
            <a:r>
              <a:rPr lang="en-US" dirty="0"/>
              <a:t>Complete the Educator Initiative Evaluation by June 30, 2023. </a:t>
            </a:r>
          </a:p>
          <a:p>
            <a:pPr lvl="2">
              <a:buFont typeface="Wingdings" pitchFamily="2" charset="2"/>
              <a:buChar char="q"/>
            </a:pPr>
            <a:r>
              <a:rPr lang="en-US" dirty="0"/>
              <a:t>Recipients who do not complete the evaluation will be ineligible to apply for the next cycle of Educator Initiative Grants.</a:t>
            </a:r>
          </a:p>
          <a:p>
            <a:pPr lvl="1">
              <a:buFont typeface="Wingdings" pitchFamily="2" charset="2"/>
              <a:buChar char="ü"/>
            </a:pPr>
            <a:r>
              <a:rPr lang="en-US" dirty="0"/>
              <a:t>Provide the CCSF with one or more of the following:  pictures, video, student testimonial, story to share with stakeholders about your grant.</a:t>
            </a:r>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0001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8F2D-49B1-9847-8816-6B67048F3573}"/>
              </a:ext>
            </a:extLst>
          </p:cNvPr>
          <p:cNvSpPr>
            <a:spLocks noGrp="1"/>
          </p:cNvSpPr>
          <p:nvPr>
            <p:ph type="title"/>
          </p:nvPr>
        </p:nvSpPr>
        <p:spPr/>
        <p:txBody>
          <a:bodyPr/>
          <a:lstStyle/>
          <a:p>
            <a:r>
              <a:rPr lang="en-US" dirty="0"/>
              <a:t>Educator Initiative Grants</a:t>
            </a:r>
            <a:endParaRPr lang="en-US" i="1" dirty="0"/>
          </a:p>
        </p:txBody>
      </p:sp>
      <p:sp>
        <p:nvSpPr>
          <p:cNvPr id="3" name="Content Placeholder 2">
            <a:extLst>
              <a:ext uri="{FF2B5EF4-FFF2-40B4-BE49-F238E27FC236}">
                <a16:creationId xmlns:a16="http://schemas.microsoft.com/office/drawing/2014/main" id="{E210CF15-3F17-AF43-91E9-4BFD8BF56905}"/>
              </a:ext>
            </a:extLst>
          </p:cNvPr>
          <p:cNvSpPr>
            <a:spLocks noGrp="1"/>
          </p:cNvSpPr>
          <p:nvPr>
            <p:ph idx="1"/>
          </p:nvPr>
        </p:nvSpPr>
        <p:spPr>
          <a:xfrm>
            <a:off x="1960537" y="2021618"/>
            <a:ext cx="9603275" cy="3450613"/>
          </a:xfrm>
        </p:spPr>
        <p:txBody>
          <a:bodyPr/>
          <a:lstStyle/>
          <a:p>
            <a:pPr>
              <a:buFont typeface="Wingdings" pitchFamily="2" charset="2"/>
              <a:buChar char="q"/>
            </a:pPr>
            <a:r>
              <a:rPr lang="en-US" dirty="0"/>
              <a:t>This workshop will address the following:</a:t>
            </a:r>
          </a:p>
          <a:p>
            <a:pPr lvl="1">
              <a:buFont typeface="Wingdings" pitchFamily="2" charset="2"/>
              <a:buChar char="q"/>
            </a:pPr>
            <a:r>
              <a:rPr lang="en-US" dirty="0"/>
              <a:t>What are Educator Initiative Grants?</a:t>
            </a:r>
          </a:p>
          <a:p>
            <a:pPr lvl="1">
              <a:buFont typeface="Wingdings" pitchFamily="2" charset="2"/>
              <a:buChar char="q"/>
            </a:pPr>
            <a:r>
              <a:rPr lang="en-US" dirty="0"/>
              <a:t>How do I apply?</a:t>
            </a:r>
          </a:p>
        </p:txBody>
      </p:sp>
      <p:pic>
        <p:nvPicPr>
          <p:cNvPr id="16" name="Picture 15" descr="Text&#10;&#10;Description automatically generated">
            <a:extLst>
              <a:ext uri="{FF2B5EF4-FFF2-40B4-BE49-F238E27FC236}">
                <a16:creationId xmlns:a16="http://schemas.microsoft.com/office/drawing/2014/main" id="{7722EF5A-EFB4-9B45-B8E0-1E308DFCA407}"/>
              </a:ext>
            </a:extLst>
          </p:cNvPr>
          <p:cNvPicPr>
            <a:picLocks noChangeAspect="1"/>
          </p:cNvPicPr>
          <p:nvPr/>
        </p:nvPicPr>
        <p:blipFill>
          <a:blip r:embed="rId3"/>
          <a:stretch>
            <a:fillRect/>
          </a:stretch>
        </p:blipFill>
        <p:spPr>
          <a:xfrm>
            <a:off x="5901599" y="4060461"/>
            <a:ext cx="5832272" cy="1568915"/>
          </a:xfrm>
          <a:prstGeom prst="rect">
            <a:avLst/>
          </a:prstGeom>
          <a:ln>
            <a:noFill/>
          </a:ln>
          <a:effectLst>
            <a:softEdge rad="112500"/>
          </a:effectLst>
        </p:spPr>
      </p:pic>
      <p:pic>
        <p:nvPicPr>
          <p:cNvPr id="7" name="Picture 2" descr="page1image22436352">
            <a:extLst>
              <a:ext uri="{FF2B5EF4-FFF2-40B4-BE49-F238E27FC236}">
                <a16:creationId xmlns:a16="http://schemas.microsoft.com/office/drawing/2014/main" id="{303F1002-0863-6847-9C6F-14A353F850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198" y="4188349"/>
            <a:ext cx="2366677" cy="12838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92476FB-5B48-3148-8AB9-EB11BFD07457}"/>
              </a:ext>
            </a:extLst>
          </p:cNvPr>
          <p:cNvSpPr/>
          <p:nvPr/>
        </p:nvSpPr>
        <p:spPr>
          <a:xfrm>
            <a:off x="8730459" y="187355"/>
            <a:ext cx="3102773"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spTree>
    <p:extLst>
      <p:ext uri="{BB962C8B-B14F-4D97-AF65-F5344CB8AC3E}">
        <p14:creationId xmlns:p14="http://schemas.microsoft.com/office/powerpoint/2010/main" val="1707462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Educator initiative grants Guidelines</a:t>
            </a:r>
            <a:br>
              <a:rPr lang="en-US" sz="2800" dirty="0"/>
            </a:br>
            <a:r>
              <a:rPr lang="en-US" sz="2800" i="1" dirty="0"/>
              <a:t>Fall 2022</a:t>
            </a:r>
            <a:endParaRPr lang="en-US" sz="2800" dirty="0"/>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lnSpcReduction="10000"/>
          </a:bodyPr>
          <a:lstStyle/>
          <a:p>
            <a:pPr>
              <a:buFont typeface="Wingdings" pitchFamily="2" charset="2"/>
              <a:buChar char="Ø"/>
            </a:pPr>
            <a:r>
              <a:rPr lang="en-US" u="sng" dirty="0"/>
              <a:t>Terms &amp; Conditions (continued):</a:t>
            </a:r>
          </a:p>
          <a:p>
            <a:pPr lvl="1">
              <a:buFont typeface="Wingdings" pitchFamily="2" charset="2"/>
              <a:buChar char="ü"/>
            </a:pPr>
            <a:r>
              <a:rPr lang="en-US" dirty="0"/>
              <a:t>Provide appropriate detail for itemized costs.</a:t>
            </a:r>
          </a:p>
          <a:p>
            <a:pPr lvl="1">
              <a:buFont typeface="Wingdings" pitchFamily="2" charset="2"/>
              <a:buChar char="ü"/>
            </a:pPr>
            <a:r>
              <a:rPr lang="en-US" dirty="0"/>
              <a:t>Detail any additional funding sources.</a:t>
            </a:r>
          </a:p>
          <a:p>
            <a:pPr lvl="1">
              <a:buFont typeface="Wingdings" pitchFamily="2" charset="2"/>
              <a:buChar char="ü"/>
            </a:pPr>
            <a:r>
              <a:rPr lang="en-US" dirty="0"/>
              <a:t>Ensure students in photos supplied to the Foundation have a signed media/photo release.</a:t>
            </a:r>
          </a:p>
          <a:p>
            <a:pPr lvl="1">
              <a:buFont typeface="Wingdings" pitchFamily="2" charset="2"/>
              <a:buChar char="ü"/>
            </a:pPr>
            <a:r>
              <a:rPr lang="en-US" dirty="0"/>
              <a:t>All materials received through an Educator Initiative Grant must stay within the Cherry Creek School District and used for students. </a:t>
            </a:r>
          </a:p>
          <a:p>
            <a:pPr lvl="2">
              <a:buFont typeface="Wingdings" pitchFamily="2" charset="2"/>
              <a:buChar char="q"/>
            </a:pPr>
            <a:r>
              <a:rPr lang="en-US" dirty="0"/>
              <a:t>If a recipient leaves CCSD or moves to a non-instructional position, the materials will remain with the school. </a:t>
            </a:r>
          </a:p>
          <a:p>
            <a:pPr lvl="2">
              <a:buFont typeface="Wingdings" pitchFamily="2" charset="2"/>
              <a:buChar char="q"/>
            </a:pPr>
            <a:r>
              <a:rPr lang="en-US" dirty="0"/>
              <a:t>If a recipient remains in an instructional position but moves positions within the school or within the CCSD, the materials received through the EIG will stay with the recipient.</a:t>
            </a:r>
          </a:p>
          <a:p>
            <a:pPr lvl="1">
              <a:buFont typeface="Wingdings" pitchFamily="2" charset="2"/>
              <a:buChar char="q"/>
            </a:pPr>
            <a:endParaRPr lang="en-US"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1989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Educator initiative grants Guidelines</a:t>
            </a:r>
            <a:br>
              <a:rPr lang="en-US" sz="2800" dirty="0"/>
            </a:br>
            <a:r>
              <a:rPr lang="en-US" sz="2800" i="1" dirty="0"/>
              <a:t>Fall 2022</a:t>
            </a:r>
            <a:endParaRPr lang="en-US" sz="2800" dirty="0"/>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960242"/>
          </a:xfrm>
        </p:spPr>
        <p:txBody>
          <a:bodyPr>
            <a:normAutofit fontScale="85000" lnSpcReduction="20000"/>
          </a:bodyPr>
          <a:lstStyle/>
          <a:p>
            <a:pPr>
              <a:buFont typeface="Wingdings" pitchFamily="2" charset="2"/>
              <a:buChar char="Ø"/>
            </a:pPr>
            <a:r>
              <a:rPr lang="en-US" u="sng" dirty="0"/>
              <a:t>Grant Publicity:</a:t>
            </a:r>
            <a:endParaRPr lang="en-US" dirty="0"/>
          </a:p>
          <a:p>
            <a:pPr lvl="1">
              <a:buFont typeface="Wingdings" pitchFamily="2" charset="2"/>
              <a:buChar char="q"/>
            </a:pPr>
            <a:r>
              <a:rPr lang="en-US" sz="1900" dirty="0"/>
              <a:t>CCSF appreciates any recognition you provide in print or electronic materials related to your funded project.  </a:t>
            </a:r>
          </a:p>
          <a:p>
            <a:pPr lvl="1">
              <a:buFont typeface="Wingdings" pitchFamily="2" charset="2"/>
              <a:buChar char="q"/>
            </a:pPr>
            <a:r>
              <a:rPr lang="en-US" sz="1900" dirty="0"/>
              <a:t>We encourage you to recognize CCSF as a funder in newsletter articles or other materials that are sent to your parents or community to enhance the awareness of CCSF to allow for increased funding of grants in future years.  </a:t>
            </a:r>
          </a:p>
          <a:p>
            <a:pPr lvl="1">
              <a:buFont typeface="Wingdings" pitchFamily="2" charset="2"/>
              <a:buChar char="q"/>
            </a:pPr>
            <a:r>
              <a:rPr lang="en-US" sz="1900" dirty="0"/>
              <a:t>We ask you to consider including a link to our website, </a:t>
            </a:r>
            <a:r>
              <a:rPr lang="en-US" sz="1900" u="sng" dirty="0">
                <a:hlinkClick r:id="rId3"/>
              </a:rPr>
              <a:t>www.ccsdfoundation.org</a:t>
            </a:r>
            <a:r>
              <a:rPr lang="en-US" sz="1900" dirty="0"/>
              <a:t>, in any publicity materials.  </a:t>
            </a:r>
          </a:p>
          <a:p>
            <a:pPr lvl="1">
              <a:buFont typeface="Wingdings" pitchFamily="2" charset="2"/>
              <a:buChar char="q"/>
            </a:pPr>
            <a:r>
              <a:rPr lang="en-US" sz="1900" dirty="0"/>
              <a:t>For assistance in creating publicity materials or stories, or to request a CCSF logo, please contact  Aimee MacDonald at 720-554-4429 or </a:t>
            </a:r>
            <a:r>
              <a:rPr lang="en-US" sz="1900" u="sng" dirty="0"/>
              <a:t>amacdonald3</a:t>
            </a:r>
            <a:r>
              <a:rPr lang="en-US" sz="1900" u="sng" dirty="0">
                <a:hlinkClick r:id="rId4"/>
              </a:rPr>
              <a:t>@cherrycreekschools.org</a:t>
            </a:r>
            <a:r>
              <a:rPr lang="en-US" sz="1900" dirty="0"/>
              <a:t>.  </a:t>
            </a:r>
          </a:p>
          <a:p>
            <a:pPr lvl="1">
              <a:buFont typeface="Wingdings" pitchFamily="2" charset="2"/>
              <a:buChar char="q"/>
            </a:pPr>
            <a:r>
              <a:rPr lang="en-US" sz="1900" dirty="0"/>
              <a:t>We kindly request you submit thank you-letters, photos of the program in operation or quotes which we may publish on the CCSF website or in CCSF marketing materials.  </a:t>
            </a:r>
          </a:p>
          <a:p>
            <a:pPr lvl="1">
              <a:buFont typeface="Wingdings" pitchFamily="2" charset="2"/>
              <a:buChar char="q"/>
            </a:pPr>
            <a:r>
              <a:rPr lang="en-US" sz="1900" dirty="0"/>
              <a:t>Ensure students in photos have signed media/photo releases.  </a:t>
            </a:r>
          </a:p>
          <a:p>
            <a:pPr lvl="1">
              <a:buFont typeface="Wingdings" pitchFamily="2" charset="2"/>
              <a:buChar char="q"/>
            </a:pPr>
            <a:endParaRPr lang="en-US"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5"/>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682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How do we Apply for teacher initiative grants? </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lstStyle/>
          <a:p>
            <a:pPr marL="342900" indent="-342900">
              <a:buFont typeface="Wingdings" pitchFamily="2" charset="2"/>
              <a:buChar char="Ø"/>
            </a:pPr>
            <a:r>
              <a:rPr lang="en-US" dirty="0"/>
              <a:t>Website Link</a:t>
            </a:r>
          </a:p>
          <a:p>
            <a:pPr marL="457200" lvl="1" indent="0">
              <a:buNone/>
            </a:pPr>
            <a:r>
              <a:rPr lang="en-US" dirty="0"/>
              <a:t>https://ccsdfoundation.org</a:t>
            </a:r>
          </a:p>
          <a:p>
            <a:pPr marL="457200" lvl="1" indent="0">
              <a:buNone/>
            </a:pPr>
            <a:endParaRPr lang="en-US"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3901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Application process for teacher initiative grants? </a:t>
            </a:r>
            <a:br>
              <a:rPr lang="en-US" sz="2800" dirty="0"/>
            </a:br>
            <a:r>
              <a:rPr lang="en-US" sz="2000" i="1" dirty="0"/>
              <a:t>Applicant Information</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fontScale="92500" lnSpcReduction="20000"/>
          </a:bodyPr>
          <a:lstStyle/>
          <a:p>
            <a:pPr marL="342900" indent="-342900">
              <a:buFont typeface="Wingdings" pitchFamily="2" charset="2"/>
              <a:buChar char="Ø"/>
            </a:pPr>
            <a:r>
              <a:rPr lang="en-US" dirty="0"/>
              <a:t>First Name</a:t>
            </a:r>
          </a:p>
          <a:p>
            <a:pPr marL="342900" indent="-342900">
              <a:buFont typeface="Wingdings" pitchFamily="2" charset="2"/>
              <a:buChar char="Ø"/>
            </a:pPr>
            <a:r>
              <a:rPr lang="en-US" dirty="0"/>
              <a:t>Last Name</a:t>
            </a:r>
          </a:p>
          <a:p>
            <a:pPr marL="342900" indent="-342900">
              <a:buFont typeface="Wingdings" pitchFamily="2" charset="2"/>
              <a:buChar char="Ø"/>
            </a:pPr>
            <a:r>
              <a:rPr lang="en-US" dirty="0"/>
              <a:t>Job Title</a:t>
            </a:r>
          </a:p>
          <a:p>
            <a:pPr marL="342900" indent="-342900">
              <a:buFont typeface="Wingdings" pitchFamily="2" charset="2"/>
              <a:buChar char="Ø"/>
            </a:pPr>
            <a:r>
              <a:rPr lang="en-US" dirty="0"/>
              <a:t>Phone Number</a:t>
            </a:r>
          </a:p>
          <a:p>
            <a:pPr marL="342900" indent="-342900">
              <a:buFont typeface="Wingdings" pitchFamily="2" charset="2"/>
              <a:buChar char="Ø"/>
            </a:pPr>
            <a:r>
              <a:rPr lang="en-US" dirty="0"/>
              <a:t>Email Address</a:t>
            </a:r>
          </a:p>
          <a:p>
            <a:pPr marL="342900" indent="-342900">
              <a:buFont typeface="Wingdings" pitchFamily="2" charset="2"/>
              <a:buChar char="Ø"/>
            </a:pPr>
            <a:r>
              <a:rPr lang="en-US" dirty="0"/>
              <a:t>School</a:t>
            </a:r>
          </a:p>
          <a:p>
            <a:pPr marL="342900" indent="-342900">
              <a:buFont typeface="Wingdings" pitchFamily="2" charset="2"/>
              <a:buChar char="Ø"/>
            </a:pPr>
            <a:r>
              <a:rPr lang="en-US" dirty="0"/>
              <a:t>Grant Title</a:t>
            </a:r>
          </a:p>
          <a:p>
            <a:pPr marL="342900" indent="-342900">
              <a:buFont typeface="Wingdings" pitchFamily="2" charset="2"/>
              <a:buChar char="Ø"/>
            </a:pPr>
            <a:r>
              <a:rPr lang="en-US" dirty="0"/>
              <a:t>Number of Students anticipated to be Impacted</a:t>
            </a:r>
          </a:p>
          <a:p>
            <a:pPr marL="0" indent="0">
              <a:buNone/>
            </a:pPr>
            <a:endParaRPr lang="en-US" dirty="0"/>
          </a:p>
          <a:p>
            <a:pPr lvl="1">
              <a:buFont typeface="Wingdings" pitchFamily="2" charset="2"/>
              <a:buChar char="q"/>
            </a:pPr>
            <a:endParaRPr lang="en-US"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2945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Application process for teacher initiative grants? </a:t>
            </a:r>
            <a:br>
              <a:rPr lang="en-US" sz="2800" dirty="0"/>
            </a:br>
            <a:r>
              <a:rPr lang="en-US" sz="2000" i="1" dirty="0"/>
              <a:t>Grant Application Questions</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marL="342900" indent="-342900">
              <a:buFont typeface="Wingdings" pitchFamily="2" charset="2"/>
              <a:buChar char="Ø"/>
            </a:pPr>
            <a:r>
              <a:rPr lang="en-US" dirty="0"/>
              <a:t>Provide a brief description of your Grant project that can be used for publication</a:t>
            </a:r>
          </a:p>
          <a:p>
            <a:pPr lvl="1">
              <a:buFont typeface="Wingdings" pitchFamily="2" charset="2"/>
              <a:buChar char="q"/>
            </a:pPr>
            <a:r>
              <a:rPr lang="en-US" dirty="0"/>
              <a:t>Funded grants will be publicized and require photographs and evaluation of project</a:t>
            </a:r>
          </a:p>
          <a:p>
            <a:pPr marL="0" indent="0">
              <a:buNone/>
            </a:pPr>
            <a:endParaRPr lang="en-US" dirty="0"/>
          </a:p>
          <a:p>
            <a:pPr lvl="1">
              <a:buFont typeface="Wingdings" pitchFamily="2" charset="2"/>
              <a:buChar char="q"/>
            </a:pPr>
            <a:endParaRPr lang="en-US"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4755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Application process for teacher initiative grants? </a:t>
            </a:r>
            <a:br>
              <a:rPr lang="en-US" sz="2800" dirty="0"/>
            </a:br>
            <a:r>
              <a:rPr lang="en-US" sz="2000" i="1" dirty="0"/>
              <a:t>Grant Application Questions</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marL="342900" indent="-342900">
              <a:buFont typeface="Wingdings" pitchFamily="2" charset="2"/>
              <a:buChar char="Ø"/>
            </a:pPr>
            <a:r>
              <a:rPr lang="en-US" dirty="0"/>
              <a:t>Purpose</a:t>
            </a:r>
          </a:p>
          <a:p>
            <a:pPr lvl="1">
              <a:buFont typeface="Wingdings" pitchFamily="2" charset="2"/>
              <a:buChar char="q"/>
            </a:pPr>
            <a:r>
              <a:rPr lang="en-US" dirty="0"/>
              <a:t>Explain what you hope to achieve</a:t>
            </a:r>
          </a:p>
          <a:p>
            <a:pPr lvl="1">
              <a:buFont typeface="Wingdings" pitchFamily="2" charset="2"/>
              <a:buChar char="q"/>
            </a:pPr>
            <a:r>
              <a:rPr lang="en-US" dirty="0"/>
              <a:t>What will be different or better if successful?</a:t>
            </a:r>
          </a:p>
          <a:p>
            <a:pPr lvl="1">
              <a:buFont typeface="Wingdings" pitchFamily="2" charset="2"/>
              <a:buChar char="q"/>
            </a:pPr>
            <a:r>
              <a:rPr lang="en-US" dirty="0"/>
              <a:t>Why is it needed?</a:t>
            </a:r>
          </a:p>
          <a:p>
            <a:pPr lvl="1">
              <a:buFont typeface="Wingdings" pitchFamily="2" charset="2"/>
              <a:buChar char="q"/>
            </a:pPr>
            <a:r>
              <a:rPr lang="en-US" dirty="0"/>
              <a:t>How is it INNOVATIVE?</a:t>
            </a:r>
          </a:p>
          <a:p>
            <a:pPr marL="0" indent="0">
              <a:buNone/>
            </a:pPr>
            <a:endParaRPr lang="en-US" dirty="0"/>
          </a:p>
          <a:p>
            <a:pPr lvl="1">
              <a:buFont typeface="Wingdings" pitchFamily="2" charset="2"/>
              <a:buChar char="q"/>
            </a:pPr>
            <a:endParaRPr lang="en-US"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9142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Application process for teacher initiative grants? </a:t>
            </a:r>
            <a:br>
              <a:rPr lang="en-US" sz="2800" dirty="0"/>
            </a:br>
            <a:r>
              <a:rPr lang="en-US" sz="2000" i="1" dirty="0"/>
              <a:t>Grant Application Questions</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546534" y="1942409"/>
            <a:ext cx="11193518" cy="4026991"/>
          </a:xfrm>
        </p:spPr>
        <p:txBody>
          <a:bodyPr>
            <a:normAutofit fontScale="92500" lnSpcReduction="10000"/>
          </a:bodyPr>
          <a:lstStyle/>
          <a:p>
            <a:pPr marL="342900" indent="-342900">
              <a:buFont typeface="Wingdings" pitchFamily="2" charset="2"/>
              <a:buChar char="Ø"/>
            </a:pPr>
            <a:r>
              <a:rPr lang="en-US" dirty="0"/>
              <a:t>Measurable Objectives</a:t>
            </a:r>
          </a:p>
          <a:p>
            <a:pPr lvl="1">
              <a:buFont typeface="Wingdings" pitchFamily="2" charset="2"/>
              <a:buChar char="q"/>
            </a:pPr>
            <a:r>
              <a:rPr lang="en-US" dirty="0"/>
              <a:t>Specific, Measurable, Attainable, Relevant, Time-Based (SMART) Goals</a:t>
            </a:r>
          </a:p>
          <a:p>
            <a:pPr lvl="1">
              <a:buFont typeface="Wingdings" pitchFamily="2" charset="2"/>
              <a:buChar char="q"/>
            </a:pPr>
            <a:r>
              <a:rPr lang="en-US" i="1" dirty="0"/>
              <a:t>What are SMART Goals? </a:t>
            </a:r>
          </a:p>
          <a:p>
            <a:pPr lvl="2">
              <a:buFont typeface="Wingdings" pitchFamily="2" charset="2"/>
              <a:buChar char="q"/>
            </a:pPr>
            <a:r>
              <a:rPr lang="en-US" sz="2600" b="1" dirty="0"/>
              <a:t>S</a:t>
            </a:r>
            <a:r>
              <a:rPr lang="en-US" b="1" dirty="0"/>
              <a:t>pecific (and strategic)</a:t>
            </a:r>
            <a:r>
              <a:rPr lang="en-US" dirty="0"/>
              <a:t>: Linked to position summary, departmental goals/mission, and/or overall goals and strategic plans </a:t>
            </a:r>
          </a:p>
          <a:p>
            <a:pPr lvl="2">
              <a:buFont typeface="Wingdings" pitchFamily="2" charset="2"/>
              <a:buChar char="q"/>
            </a:pPr>
            <a:r>
              <a:rPr lang="en-US" sz="2800" b="1" dirty="0"/>
              <a:t>M</a:t>
            </a:r>
            <a:r>
              <a:rPr lang="en-US" b="1" dirty="0"/>
              <a:t>easurable: </a:t>
            </a:r>
            <a:r>
              <a:rPr lang="en-US" dirty="0"/>
              <a:t>The success toward meeting the goal can be measured</a:t>
            </a:r>
            <a:endParaRPr lang="en-US" sz="2800" dirty="0"/>
          </a:p>
          <a:p>
            <a:pPr lvl="2">
              <a:buFont typeface="Wingdings" pitchFamily="2" charset="2"/>
              <a:buChar char="q"/>
            </a:pPr>
            <a:r>
              <a:rPr lang="en-US" sz="2800" b="1" dirty="0"/>
              <a:t>A</a:t>
            </a:r>
            <a:r>
              <a:rPr lang="en-US" b="1" dirty="0"/>
              <a:t>chievable (and attainable): </a:t>
            </a:r>
            <a:r>
              <a:rPr lang="en-US" dirty="0"/>
              <a:t>Goals are realistic and can be achieved in a specific amount of time and are reasonable.</a:t>
            </a:r>
          </a:p>
          <a:p>
            <a:pPr lvl="2">
              <a:buFont typeface="Wingdings" pitchFamily="2" charset="2"/>
              <a:buChar char="q"/>
            </a:pPr>
            <a:r>
              <a:rPr lang="en-US" sz="2800" b="1" dirty="0"/>
              <a:t>R</a:t>
            </a:r>
            <a:r>
              <a:rPr lang="en-US" b="1" dirty="0"/>
              <a:t>elevant: </a:t>
            </a:r>
            <a:r>
              <a:rPr lang="en-US" dirty="0"/>
              <a:t>The goals are aligned with current tasks and projects and focus in on one defined area; include the expected result</a:t>
            </a:r>
          </a:p>
          <a:p>
            <a:pPr lvl="2">
              <a:buFont typeface="Wingdings" pitchFamily="2" charset="2"/>
              <a:buChar char="q"/>
            </a:pPr>
            <a:r>
              <a:rPr lang="en-US" sz="2800" b="1" dirty="0"/>
              <a:t>T</a:t>
            </a:r>
            <a:r>
              <a:rPr lang="en-US" b="1" dirty="0"/>
              <a:t>ime-phased: </a:t>
            </a:r>
            <a:r>
              <a:rPr lang="en-US" dirty="0"/>
              <a:t>Goals have a clearly defined time-frame including a target or deadline date</a:t>
            </a:r>
          </a:p>
          <a:p>
            <a:pPr lvl="1">
              <a:buFont typeface="Wingdings" pitchFamily="2" charset="2"/>
              <a:buChar char="q"/>
            </a:pPr>
            <a:r>
              <a:rPr lang="en-US" dirty="0"/>
              <a:t>How will you know it is successful?</a:t>
            </a:r>
          </a:p>
          <a:p>
            <a:pPr lvl="1">
              <a:buFont typeface="Wingdings" pitchFamily="2" charset="2"/>
              <a:buChar char="q"/>
            </a:pPr>
            <a:endParaRPr lang="en-US"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819220"/>
            <a:ext cx="3492187" cy="939419"/>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7279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Application process for teacher initiative grants? </a:t>
            </a:r>
            <a:br>
              <a:rPr lang="en-US" sz="2800" dirty="0"/>
            </a:br>
            <a:r>
              <a:rPr lang="en-US" sz="2000" i="1" dirty="0"/>
              <a:t>Grant Application Questions</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546534" y="1942409"/>
            <a:ext cx="11193518" cy="4026991"/>
          </a:xfrm>
        </p:spPr>
        <p:txBody>
          <a:bodyPr>
            <a:normAutofit/>
          </a:bodyPr>
          <a:lstStyle/>
          <a:p>
            <a:pPr marL="342900" indent="-342900">
              <a:buFont typeface="Wingdings" pitchFamily="2" charset="2"/>
              <a:buChar char="Ø"/>
            </a:pPr>
            <a:r>
              <a:rPr lang="en-US" dirty="0"/>
              <a:t>Measurable Objectives</a:t>
            </a:r>
          </a:p>
          <a:p>
            <a:pPr lvl="1">
              <a:buFont typeface="Wingdings" pitchFamily="2" charset="2"/>
              <a:buChar char="q"/>
            </a:pPr>
            <a:r>
              <a:rPr lang="en-US" dirty="0"/>
              <a:t>Specific, Measurable, Attainable, Relevant, Time-Based (SMART) Goals</a:t>
            </a:r>
          </a:p>
          <a:p>
            <a:pPr lvl="1">
              <a:buFont typeface="Wingdings" pitchFamily="2" charset="2"/>
              <a:buChar char="q"/>
            </a:pPr>
            <a:r>
              <a:rPr lang="en-US" dirty="0"/>
              <a:t>Example of SMART Goal</a:t>
            </a:r>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819220"/>
            <a:ext cx="3492187" cy="939419"/>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descr="Table&#10;&#10;Description automatically generated">
            <a:extLst>
              <a:ext uri="{FF2B5EF4-FFF2-40B4-BE49-F238E27FC236}">
                <a16:creationId xmlns:a16="http://schemas.microsoft.com/office/drawing/2014/main" id="{86036E31-15C2-E146-B024-AC7D24B3E508}"/>
              </a:ext>
            </a:extLst>
          </p:cNvPr>
          <p:cNvPicPr>
            <a:picLocks noChangeAspect="1"/>
          </p:cNvPicPr>
          <p:nvPr/>
        </p:nvPicPr>
        <p:blipFill>
          <a:blip r:embed="rId5"/>
          <a:stretch>
            <a:fillRect/>
          </a:stretch>
        </p:blipFill>
        <p:spPr>
          <a:xfrm>
            <a:off x="3904370" y="2892153"/>
            <a:ext cx="5707463" cy="2927067"/>
          </a:xfrm>
          <a:prstGeom prst="rect">
            <a:avLst/>
          </a:prstGeom>
        </p:spPr>
      </p:pic>
    </p:spTree>
    <p:extLst>
      <p:ext uri="{BB962C8B-B14F-4D97-AF65-F5344CB8AC3E}">
        <p14:creationId xmlns:p14="http://schemas.microsoft.com/office/powerpoint/2010/main" val="41696714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Application process for teacher initiative grants? </a:t>
            </a:r>
            <a:br>
              <a:rPr lang="en-US" sz="2800" dirty="0"/>
            </a:br>
            <a:r>
              <a:rPr lang="en-US" sz="2000" i="1" dirty="0"/>
              <a:t>Grant Application Questions</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marL="342900" indent="-342900">
              <a:buFont typeface="Wingdings" pitchFamily="2" charset="2"/>
              <a:buChar char="Ø"/>
            </a:pPr>
            <a:r>
              <a:rPr lang="en-US" dirty="0"/>
              <a:t>How will your grant achieve a District/School goal?</a:t>
            </a:r>
          </a:p>
          <a:p>
            <a:pPr lvl="1">
              <a:buFont typeface="Wingdings" pitchFamily="2" charset="2"/>
              <a:buChar char="q"/>
            </a:pPr>
            <a:r>
              <a:rPr lang="en-US" dirty="0"/>
              <a:t>e.g., how will it focus on and support the 5 Core Values:</a:t>
            </a:r>
          </a:p>
          <a:p>
            <a:pPr lvl="2">
              <a:buFont typeface="Wingdings" pitchFamily="2" charset="2"/>
              <a:buChar char="q"/>
            </a:pPr>
            <a:r>
              <a:rPr lang="en-US" dirty="0"/>
              <a:t>Whole Well Being</a:t>
            </a:r>
          </a:p>
          <a:p>
            <a:pPr lvl="2">
              <a:buFont typeface="Wingdings" pitchFamily="2" charset="2"/>
              <a:buChar char="q"/>
            </a:pPr>
            <a:r>
              <a:rPr lang="en-US" dirty="0"/>
              <a:t>Relationships</a:t>
            </a:r>
          </a:p>
          <a:p>
            <a:pPr lvl="2">
              <a:buFont typeface="Wingdings" pitchFamily="2" charset="2"/>
              <a:buChar char="q"/>
            </a:pPr>
            <a:r>
              <a:rPr lang="en-US" dirty="0"/>
              <a:t>Equity</a:t>
            </a:r>
          </a:p>
          <a:p>
            <a:pPr lvl="2">
              <a:buFont typeface="Wingdings" pitchFamily="2" charset="2"/>
              <a:buChar char="q"/>
            </a:pPr>
            <a:r>
              <a:rPr lang="en-US" dirty="0"/>
              <a:t>Engagement</a:t>
            </a:r>
          </a:p>
          <a:p>
            <a:pPr lvl="2">
              <a:buFont typeface="Wingdings" pitchFamily="2" charset="2"/>
              <a:buChar char="q"/>
            </a:pPr>
            <a:r>
              <a:rPr lang="en-US" dirty="0"/>
              <a:t>Growth-Mindset</a:t>
            </a:r>
          </a:p>
          <a:p>
            <a:pPr marL="0" indent="0">
              <a:buNone/>
            </a:pPr>
            <a:endParaRPr lang="en-US" dirty="0"/>
          </a:p>
          <a:p>
            <a:pPr lvl="1">
              <a:buFont typeface="Wingdings" pitchFamily="2" charset="2"/>
              <a:buChar char="q"/>
            </a:pPr>
            <a:endParaRPr lang="en-US"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0017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Application process for teacher initiative grants? </a:t>
            </a:r>
            <a:br>
              <a:rPr lang="en-US" sz="2800" dirty="0"/>
            </a:br>
            <a:r>
              <a:rPr lang="en-US" sz="2000" i="1" dirty="0"/>
              <a:t>Grant Application Questions</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marL="342900" indent="-342900">
              <a:buFont typeface="Wingdings" pitchFamily="2" charset="2"/>
              <a:buChar char="Ø"/>
            </a:pPr>
            <a:r>
              <a:rPr lang="en-US" dirty="0"/>
              <a:t>Implementation of Strategy</a:t>
            </a:r>
          </a:p>
          <a:p>
            <a:pPr lvl="1">
              <a:buFont typeface="Wingdings" pitchFamily="2" charset="2"/>
              <a:buChar char="q"/>
            </a:pPr>
            <a:r>
              <a:rPr lang="en-US" dirty="0"/>
              <a:t>e.g., instructional procedures, steps of implementation</a:t>
            </a:r>
          </a:p>
          <a:p>
            <a:pPr lvl="1">
              <a:buFont typeface="Wingdings" pitchFamily="2" charset="2"/>
              <a:buChar char="q"/>
            </a:pPr>
            <a:endParaRPr lang="en-US" dirty="0"/>
          </a:p>
          <a:p>
            <a:pPr marL="0" indent="0">
              <a:buNone/>
            </a:pPr>
            <a:endParaRPr lang="en-US" dirty="0"/>
          </a:p>
          <a:p>
            <a:pPr lvl="1">
              <a:buFont typeface="Wingdings" pitchFamily="2" charset="2"/>
              <a:buChar char="q"/>
            </a:pPr>
            <a:endParaRPr lang="en-US"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5632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F8F2D-49B1-9847-8816-6B67048F3573}"/>
              </a:ext>
            </a:extLst>
          </p:cNvPr>
          <p:cNvSpPr>
            <a:spLocks noGrp="1"/>
          </p:cNvSpPr>
          <p:nvPr>
            <p:ph type="title"/>
          </p:nvPr>
        </p:nvSpPr>
        <p:spPr/>
        <p:txBody>
          <a:bodyPr/>
          <a:lstStyle/>
          <a:p>
            <a:r>
              <a:rPr lang="en-US" dirty="0"/>
              <a:t>What is a Grant?</a:t>
            </a:r>
          </a:p>
        </p:txBody>
      </p:sp>
      <p:sp>
        <p:nvSpPr>
          <p:cNvPr id="3" name="Content Placeholder 2">
            <a:extLst>
              <a:ext uri="{FF2B5EF4-FFF2-40B4-BE49-F238E27FC236}">
                <a16:creationId xmlns:a16="http://schemas.microsoft.com/office/drawing/2014/main" id="{E210CF15-3F17-AF43-91E9-4BFD8BF56905}"/>
              </a:ext>
            </a:extLst>
          </p:cNvPr>
          <p:cNvSpPr>
            <a:spLocks noGrp="1"/>
          </p:cNvSpPr>
          <p:nvPr>
            <p:ph idx="1"/>
          </p:nvPr>
        </p:nvSpPr>
        <p:spPr>
          <a:xfrm>
            <a:off x="1960537" y="2021618"/>
            <a:ext cx="9603275" cy="3450613"/>
          </a:xfrm>
        </p:spPr>
        <p:txBody>
          <a:bodyPr/>
          <a:lstStyle/>
          <a:p>
            <a:pPr algn="r">
              <a:buFont typeface="Wingdings" pitchFamily="2" charset="2"/>
              <a:buChar char="q"/>
            </a:pPr>
            <a:r>
              <a:rPr lang="en-US" dirty="0"/>
              <a:t>Methods to fund ideas and projects to provide public services</a:t>
            </a:r>
          </a:p>
          <a:p>
            <a:pPr algn="r">
              <a:buFont typeface="Wingdings" pitchFamily="2" charset="2"/>
              <a:buChar char="q"/>
            </a:pPr>
            <a:r>
              <a:rPr lang="en-US" dirty="0"/>
              <a:t>Support for critical recovery initiatives, innovative research, etc.</a:t>
            </a:r>
          </a:p>
          <a:p>
            <a:pPr algn="r">
              <a:buFont typeface="Wingdings" pitchFamily="2" charset="2"/>
              <a:buChar char="q"/>
            </a:pPr>
            <a:r>
              <a:rPr lang="en-US" dirty="0"/>
              <a:t>Grants are not </a:t>
            </a:r>
            <a:r>
              <a:rPr lang="en-US" i="1" dirty="0"/>
              <a:t>“free money” </a:t>
            </a:r>
            <a:r>
              <a:rPr lang="en-US" dirty="0"/>
              <a:t>with no strings attached</a:t>
            </a:r>
          </a:p>
        </p:txBody>
      </p:sp>
      <p:pic>
        <p:nvPicPr>
          <p:cNvPr id="12" name="Picture 11" descr="A picture containing food&#10;&#10;Description automatically generated">
            <a:extLst>
              <a:ext uri="{FF2B5EF4-FFF2-40B4-BE49-F238E27FC236}">
                <a16:creationId xmlns:a16="http://schemas.microsoft.com/office/drawing/2014/main" id="{C2586BE5-61D4-BD45-8908-3B2254B4900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9933" y="2470771"/>
            <a:ext cx="4795885" cy="31202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Picture 15" descr="Text&#10;&#10;Description automatically generated">
            <a:extLst>
              <a:ext uri="{FF2B5EF4-FFF2-40B4-BE49-F238E27FC236}">
                <a16:creationId xmlns:a16="http://schemas.microsoft.com/office/drawing/2014/main" id="{7722EF5A-EFB4-9B45-B8E0-1E308DFCA407}"/>
              </a:ext>
            </a:extLst>
          </p:cNvPr>
          <p:cNvPicPr>
            <a:picLocks noChangeAspect="1"/>
          </p:cNvPicPr>
          <p:nvPr/>
        </p:nvPicPr>
        <p:blipFill>
          <a:blip r:embed="rId5"/>
          <a:stretch>
            <a:fillRect/>
          </a:stretch>
        </p:blipFill>
        <p:spPr>
          <a:xfrm>
            <a:off x="8268564" y="5601637"/>
            <a:ext cx="3818639" cy="1027236"/>
          </a:xfrm>
          <a:prstGeom prst="rect">
            <a:avLst/>
          </a:prstGeom>
          <a:ln>
            <a:noFill/>
          </a:ln>
          <a:effectLst>
            <a:softEdge rad="112500"/>
          </a:effectLst>
        </p:spPr>
      </p:pic>
      <p:pic>
        <p:nvPicPr>
          <p:cNvPr id="7" name="Picture 2" descr="page1image22436352">
            <a:extLst>
              <a:ext uri="{FF2B5EF4-FFF2-40B4-BE49-F238E27FC236}">
                <a16:creationId xmlns:a16="http://schemas.microsoft.com/office/drawing/2014/main" id="{303F1002-0863-6847-9C6F-14A353F850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4544" y="4149891"/>
            <a:ext cx="2366677" cy="12838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92476FB-5B48-3148-8AB9-EB11BFD07457}"/>
              </a:ext>
            </a:extLst>
          </p:cNvPr>
          <p:cNvSpPr/>
          <p:nvPr/>
        </p:nvSpPr>
        <p:spPr>
          <a:xfrm>
            <a:off x="8730460" y="187355"/>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spTree>
    <p:extLst>
      <p:ext uri="{BB962C8B-B14F-4D97-AF65-F5344CB8AC3E}">
        <p14:creationId xmlns:p14="http://schemas.microsoft.com/office/powerpoint/2010/main" val="11803855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Application process for teacher initiative grants? </a:t>
            </a:r>
            <a:br>
              <a:rPr lang="en-US" sz="2800" dirty="0"/>
            </a:br>
            <a:r>
              <a:rPr lang="en-US" sz="2000" i="1" dirty="0"/>
              <a:t>Grant Application Questions</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marL="342900" indent="-342900">
              <a:buFont typeface="Wingdings" pitchFamily="2" charset="2"/>
              <a:buChar char="Ø"/>
            </a:pPr>
            <a:r>
              <a:rPr lang="en-US" dirty="0"/>
              <a:t>Timeline</a:t>
            </a:r>
          </a:p>
          <a:p>
            <a:pPr lvl="1">
              <a:buFont typeface="Wingdings" pitchFamily="2" charset="2"/>
              <a:buChar char="q"/>
            </a:pPr>
            <a:r>
              <a:rPr lang="en-US" dirty="0"/>
              <a:t>Provide outline of your grant from beginning to end</a:t>
            </a:r>
          </a:p>
          <a:p>
            <a:pPr lvl="1">
              <a:buFont typeface="Wingdings" pitchFamily="2" charset="2"/>
              <a:buChar char="q"/>
            </a:pPr>
            <a:r>
              <a:rPr lang="en-US" dirty="0"/>
              <a:t>Sustainability plan</a:t>
            </a:r>
          </a:p>
          <a:p>
            <a:pPr lvl="2">
              <a:buFont typeface="Courier New" panose="02070309020205020404" pitchFamily="49" charset="0"/>
              <a:buChar char="o"/>
            </a:pPr>
            <a:r>
              <a:rPr lang="en-US" dirty="0"/>
              <a:t>Will additional resources be needed in the future?</a:t>
            </a:r>
          </a:p>
          <a:p>
            <a:pPr marL="0" indent="0">
              <a:buNone/>
            </a:pPr>
            <a:endParaRPr lang="en-US" dirty="0"/>
          </a:p>
          <a:p>
            <a:pPr lvl="1">
              <a:buFont typeface="Wingdings" pitchFamily="2" charset="2"/>
              <a:buChar char="q"/>
            </a:pPr>
            <a:endParaRPr lang="en-US"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6193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Application process for teacher initiative grants? </a:t>
            </a:r>
            <a:br>
              <a:rPr lang="en-US" sz="2800" dirty="0"/>
            </a:br>
            <a:r>
              <a:rPr lang="en-US" sz="2000" i="1" dirty="0"/>
              <a:t>Grant Application Questions</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marL="342900" indent="-342900">
              <a:buFont typeface="Wingdings" pitchFamily="2" charset="2"/>
              <a:buChar char="Ø"/>
            </a:pPr>
            <a:r>
              <a:rPr lang="en-US" dirty="0"/>
              <a:t>Evaluation Procedures</a:t>
            </a:r>
          </a:p>
          <a:p>
            <a:pPr lvl="1">
              <a:buFont typeface="Wingdings" pitchFamily="2" charset="2"/>
              <a:buChar char="q"/>
            </a:pPr>
            <a:r>
              <a:rPr lang="en-US" dirty="0"/>
              <a:t>Explain how you will measure the success of your program</a:t>
            </a:r>
          </a:p>
          <a:p>
            <a:pPr lvl="1">
              <a:buFont typeface="Wingdings" pitchFamily="2" charset="2"/>
              <a:buChar char="q"/>
            </a:pPr>
            <a:r>
              <a:rPr lang="en-US" dirty="0"/>
              <a:t>Will you conduct a survey, interview, or request feedback from participants?</a:t>
            </a:r>
          </a:p>
          <a:p>
            <a:pPr marL="0" indent="0">
              <a:buNone/>
            </a:pPr>
            <a:endParaRPr lang="en-US" dirty="0"/>
          </a:p>
          <a:p>
            <a:pPr lvl="1">
              <a:buFont typeface="Wingdings" pitchFamily="2" charset="2"/>
              <a:buChar char="q"/>
            </a:pPr>
            <a:endParaRPr lang="en-US"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2344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Application process for teacher initiative grants? </a:t>
            </a:r>
            <a:br>
              <a:rPr lang="en-US" sz="2800" dirty="0"/>
            </a:br>
            <a:r>
              <a:rPr lang="en-US" sz="2000" i="1" dirty="0"/>
              <a:t>Grant Application Questions</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marL="342900" indent="-342900">
              <a:buFont typeface="Wingdings" pitchFamily="2" charset="2"/>
              <a:buChar char="Ø"/>
            </a:pPr>
            <a:r>
              <a:rPr lang="en-US" dirty="0"/>
              <a:t>School and/or Community Partners involved in the grant (optional, not required)</a:t>
            </a:r>
          </a:p>
          <a:p>
            <a:pPr lvl="1">
              <a:buFont typeface="Wingdings" pitchFamily="2" charset="2"/>
              <a:buChar char="q"/>
            </a:pPr>
            <a:r>
              <a:rPr lang="en-US" dirty="0"/>
              <a:t>e.g., financial support or volunteer</a:t>
            </a:r>
          </a:p>
          <a:p>
            <a:pPr lvl="1">
              <a:buFont typeface="Wingdings" pitchFamily="2" charset="2"/>
              <a:buChar char="q"/>
            </a:pPr>
            <a:endParaRPr lang="en-US"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7263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Application process for teacher initiative grants</a:t>
            </a:r>
            <a:br>
              <a:rPr lang="en-US" sz="2800" dirty="0"/>
            </a:br>
            <a:r>
              <a:rPr lang="en-US" sz="2000" i="1" dirty="0"/>
              <a:t>Budget Questions-DO NOT USE DOLLAR SIGNS</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lvl="0">
              <a:buFont typeface="Wingdings" pitchFamily="2" charset="2"/>
              <a:buChar char="Ø"/>
            </a:pPr>
            <a:r>
              <a:rPr lang="en-US" dirty="0"/>
              <a:t>Budget Narrative: </a:t>
            </a:r>
          </a:p>
          <a:p>
            <a:pPr lvl="1">
              <a:buFont typeface="Wingdings" pitchFamily="2" charset="2"/>
              <a:buChar char="q"/>
            </a:pPr>
            <a:r>
              <a:rPr lang="en-US" dirty="0"/>
              <a:t>Explain what is being purchased and how it relates to the goals of the project.</a:t>
            </a:r>
            <a:endParaRPr lang="en-US" sz="1800" dirty="0"/>
          </a:p>
          <a:p>
            <a:pPr lvl="0">
              <a:buFont typeface="Wingdings" pitchFamily="2" charset="2"/>
              <a:buChar char="Ø"/>
            </a:pPr>
            <a:r>
              <a:rPr lang="en-US" dirty="0"/>
              <a:t>Equipment/Supplies: </a:t>
            </a:r>
          </a:p>
          <a:p>
            <a:pPr lvl="1">
              <a:buFont typeface="Wingdings" pitchFamily="2" charset="2"/>
              <a:buChar char="q"/>
            </a:pPr>
            <a:r>
              <a:rPr lang="en-US" dirty="0"/>
              <a:t>Item, cost, description</a:t>
            </a:r>
          </a:p>
          <a:p>
            <a:pPr lvl="1">
              <a:buFont typeface="Wingdings" pitchFamily="2" charset="2"/>
              <a:buChar char="Ø"/>
            </a:pPr>
            <a:endParaRPr lang="en-US" sz="1400"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11" name="Table 11">
            <a:extLst>
              <a:ext uri="{FF2B5EF4-FFF2-40B4-BE49-F238E27FC236}">
                <a16:creationId xmlns:a16="http://schemas.microsoft.com/office/drawing/2014/main" id="{DABFE0E4-E70C-D64A-B9C3-148A1ED18692}"/>
              </a:ext>
            </a:extLst>
          </p:cNvPr>
          <p:cNvGraphicFramePr>
            <a:graphicFrameLocks noGrp="1"/>
          </p:cNvGraphicFramePr>
          <p:nvPr>
            <p:extLst>
              <p:ext uri="{D42A27DB-BD31-4B8C-83A1-F6EECF244321}">
                <p14:modId xmlns:p14="http://schemas.microsoft.com/office/powerpoint/2010/main" val="998719341"/>
              </p:ext>
            </p:extLst>
          </p:nvPr>
        </p:nvGraphicFramePr>
        <p:xfrm>
          <a:off x="1451579" y="3926581"/>
          <a:ext cx="9735012" cy="1483360"/>
        </p:xfrm>
        <a:graphic>
          <a:graphicData uri="http://schemas.openxmlformats.org/drawingml/2006/table">
            <a:tbl>
              <a:tblPr firstRow="1" bandRow="1">
                <a:tableStyleId>{5C22544A-7EE6-4342-B048-85BDC9FD1C3A}</a:tableStyleId>
              </a:tblPr>
              <a:tblGrid>
                <a:gridCol w="3442815">
                  <a:extLst>
                    <a:ext uri="{9D8B030D-6E8A-4147-A177-3AD203B41FA5}">
                      <a16:colId xmlns:a16="http://schemas.microsoft.com/office/drawing/2014/main" val="2772245760"/>
                    </a:ext>
                  </a:extLst>
                </a:gridCol>
                <a:gridCol w="1911415">
                  <a:extLst>
                    <a:ext uri="{9D8B030D-6E8A-4147-A177-3AD203B41FA5}">
                      <a16:colId xmlns:a16="http://schemas.microsoft.com/office/drawing/2014/main" val="1817502628"/>
                    </a:ext>
                  </a:extLst>
                </a:gridCol>
                <a:gridCol w="4380782">
                  <a:extLst>
                    <a:ext uri="{9D8B030D-6E8A-4147-A177-3AD203B41FA5}">
                      <a16:colId xmlns:a16="http://schemas.microsoft.com/office/drawing/2014/main" val="311599984"/>
                    </a:ext>
                  </a:extLst>
                </a:gridCol>
              </a:tblGrid>
              <a:tr h="370840">
                <a:tc>
                  <a:txBody>
                    <a:bodyPr/>
                    <a:lstStyle/>
                    <a:p>
                      <a:r>
                        <a:rPr lang="en-US" dirty="0"/>
                        <a:t>Item</a:t>
                      </a:r>
                    </a:p>
                  </a:txBody>
                  <a:tcPr/>
                </a:tc>
                <a:tc>
                  <a:txBody>
                    <a:bodyPr/>
                    <a:lstStyle/>
                    <a:p>
                      <a:r>
                        <a:rPr lang="en-US" dirty="0"/>
                        <a:t>Cost ($)</a:t>
                      </a:r>
                    </a:p>
                  </a:txBody>
                  <a:tcPr/>
                </a:tc>
                <a:tc>
                  <a:txBody>
                    <a:bodyPr/>
                    <a:lstStyle/>
                    <a:p>
                      <a:r>
                        <a:rPr lang="en-US" dirty="0"/>
                        <a:t>Description</a:t>
                      </a:r>
                    </a:p>
                  </a:txBody>
                  <a:tcPr/>
                </a:tc>
                <a:extLst>
                  <a:ext uri="{0D108BD9-81ED-4DB2-BD59-A6C34878D82A}">
                    <a16:rowId xmlns:a16="http://schemas.microsoft.com/office/drawing/2014/main" val="3052559109"/>
                  </a:ext>
                </a:extLst>
              </a:tr>
              <a:tr h="370840">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545668649"/>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43126889"/>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5557736"/>
                  </a:ext>
                </a:extLst>
              </a:tr>
            </a:tbl>
          </a:graphicData>
        </a:graphic>
      </p:graphicFrame>
    </p:spTree>
    <p:extLst>
      <p:ext uri="{BB962C8B-B14F-4D97-AF65-F5344CB8AC3E}">
        <p14:creationId xmlns:p14="http://schemas.microsoft.com/office/powerpoint/2010/main" val="7743768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Application process for teacher initiative grants</a:t>
            </a:r>
            <a:br>
              <a:rPr lang="en-US" sz="2800" dirty="0"/>
            </a:br>
            <a:r>
              <a:rPr lang="en-US" sz="2000" i="1" dirty="0"/>
              <a:t>Budget Questions</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lvl="0">
              <a:buFont typeface="Wingdings" pitchFamily="2" charset="2"/>
              <a:buChar char="Ø"/>
            </a:pPr>
            <a:r>
              <a:rPr lang="en-US" dirty="0"/>
              <a:t>Other: </a:t>
            </a:r>
          </a:p>
          <a:p>
            <a:pPr lvl="1">
              <a:buFont typeface="Wingdings" pitchFamily="2" charset="2"/>
              <a:buChar char="q"/>
            </a:pPr>
            <a:r>
              <a:rPr lang="en-US" dirty="0"/>
              <a:t>e.g., Guest speakers, scholarships, travel, postage, etc.</a:t>
            </a:r>
          </a:p>
          <a:p>
            <a:pPr lvl="1">
              <a:buFont typeface="Wingdings" pitchFamily="2" charset="2"/>
              <a:buChar char="q"/>
            </a:pPr>
            <a:r>
              <a:rPr lang="en-US" dirty="0"/>
              <a:t>Item, cost, description (use the total cost of each item)</a:t>
            </a:r>
          </a:p>
          <a:p>
            <a:pPr lvl="1">
              <a:buFont typeface="Wingdings" pitchFamily="2" charset="2"/>
              <a:buChar char="Ø"/>
            </a:pPr>
            <a:endParaRPr lang="en-US" sz="1400"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aphicFrame>
        <p:nvGraphicFramePr>
          <p:cNvPr id="11" name="Table 11">
            <a:extLst>
              <a:ext uri="{FF2B5EF4-FFF2-40B4-BE49-F238E27FC236}">
                <a16:creationId xmlns:a16="http://schemas.microsoft.com/office/drawing/2014/main" id="{DABFE0E4-E70C-D64A-B9C3-148A1ED18692}"/>
              </a:ext>
            </a:extLst>
          </p:cNvPr>
          <p:cNvGraphicFramePr>
            <a:graphicFrameLocks noGrp="1"/>
          </p:cNvGraphicFramePr>
          <p:nvPr/>
        </p:nvGraphicFramePr>
        <p:xfrm>
          <a:off x="1451579" y="3926581"/>
          <a:ext cx="9735012" cy="1483360"/>
        </p:xfrm>
        <a:graphic>
          <a:graphicData uri="http://schemas.openxmlformats.org/drawingml/2006/table">
            <a:tbl>
              <a:tblPr firstRow="1" bandRow="1">
                <a:tableStyleId>{5C22544A-7EE6-4342-B048-85BDC9FD1C3A}</a:tableStyleId>
              </a:tblPr>
              <a:tblGrid>
                <a:gridCol w="3442815">
                  <a:extLst>
                    <a:ext uri="{9D8B030D-6E8A-4147-A177-3AD203B41FA5}">
                      <a16:colId xmlns:a16="http://schemas.microsoft.com/office/drawing/2014/main" val="2772245760"/>
                    </a:ext>
                  </a:extLst>
                </a:gridCol>
                <a:gridCol w="1911415">
                  <a:extLst>
                    <a:ext uri="{9D8B030D-6E8A-4147-A177-3AD203B41FA5}">
                      <a16:colId xmlns:a16="http://schemas.microsoft.com/office/drawing/2014/main" val="1817502628"/>
                    </a:ext>
                  </a:extLst>
                </a:gridCol>
                <a:gridCol w="4380782">
                  <a:extLst>
                    <a:ext uri="{9D8B030D-6E8A-4147-A177-3AD203B41FA5}">
                      <a16:colId xmlns:a16="http://schemas.microsoft.com/office/drawing/2014/main" val="311599984"/>
                    </a:ext>
                  </a:extLst>
                </a:gridCol>
              </a:tblGrid>
              <a:tr h="370840">
                <a:tc>
                  <a:txBody>
                    <a:bodyPr/>
                    <a:lstStyle/>
                    <a:p>
                      <a:r>
                        <a:rPr lang="en-US" dirty="0"/>
                        <a:t>Item</a:t>
                      </a:r>
                    </a:p>
                  </a:txBody>
                  <a:tcPr/>
                </a:tc>
                <a:tc>
                  <a:txBody>
                    <a:bodyPr/>
                    <a:lstStyle/>
                    <a:p>
                      <a:r>
                        <a:rPr lang="en-US" dirty="0"/>
                        <a:t>Cost ($)</a:t>
                      </a:r>
                    </a:p>
                  </a:txBody>
                  <a:tcPr/>
                </a:tc>
                <a:tc>
                  <a:txBody>
                    <a:bodyPr/>
                    <a:lstStyle/>
                    <a:p>
                      <a:r>
                        <a:rPr lang="en-US" dirty="0"/>
                        <a:t>Description</a:t>
                      </a:r>
                    </a:p>
                  </a:txBody>
                  <a:tcPr/>
                </a:tc>
                <a:extLst>
                  <a:ext uri="{0D108BD9-81ED-4DB2-BD59-A6C34878D82A}">
                    <a16:rowId xmlns:a16="http://schemas.microsoft.com/office/drawing/2014/main" val="3052559109"/>
                  </a:ext>
                </a:extLst>
              </a:tr>
              <a:tr h="370840">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545668649"/>
                  </a:ext>
                </a:extLst>
              </a:tr>
              <a:tr h="37084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43126889"/>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5557736"/>
                  </a:ext>
                </a:extLst>
              </a:tr>
            </a:tbl>
          </a:graphicData>
        </a:graphic>
      </p:graphicFrame>
    </p:spTree>
    <p:extLst>
      <p:ext uri="{BB962C8B-B14F-4D97-AF65-F5344CB8AC3E}">
        <p14:creationId xmlns:p14="http://schemas.microsoft.com/office/powerpoint/2010/main" val="21149271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Application process for teacher initiative grants</a:t>
            </a:r>
            <a:br>
              <a:rPr lang="en-US" sz="2800" dirty="0"/>
            </a:br>
            <a:r>
              <a:rPr lang="en-US" sz="2000" i="1" dirty="0"/>
              <a:t>Budget Questions</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lvl="0">
              <a:buFont typeface="Wingdings" pitchFamily="2" charset="2"/>
              <a:buChar char="Ø"/>
            </a:pPr>
            <a:r>
              <a:rPr lang="en-US" b="1" dirty="0"/>
              <a:t>Total Amount Requested up to $1200 for the entire grant ($):</a:t>
            </a:r>
          </a:p>
          <a:p>
            <a:pPr lvl="1">
              <a:buFont typeface="Wingdings" pitchFamily="2" charset="2"/>
              <a:buChar char="q"/>
            </a:pPr>
            <a:r>
              <a:rPr lang="en-US" dirty="0"/>
              <a:t>(Enter Amount)</a:t>
            </a:r>
          </a:p>
          <a:p>
            <a:pPr marL="457200" lvl="1" indent="0">
              <a:buNone/>
            </a:pPr>
            <a:endParaRPr lang="en-US" sz="1400" dirty="0"/>
          </a:p>
          <a:p>
            <a:pPr marL="800100" lvl="1" indent="-342900">
              <a:buFont typeface="Wingdings" pitchFamily="2" charset="2"/>
              <a:buChar char="Ø"/>
            </a:pPr>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6885" y="5665848"/>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3659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2F1A-CCE4-C643-9507-B810B72ECE6B}"/>
              </a:ext>
            </a:extLst>
          </p:cNvPr>
          <p:cNvSpPr>
            <a:spLocks noGrp="1"/>
          </p:cNvSpPr>
          <p:nvPr>
            <p:ph type="title"/>
          </p:nvPr>
        </p:nvSpPr>
        <p:spPr/>
        <p:txBody>
          <a:bodyPr/>
          <a:lstStyle/>
          <a:p>
            <a:r>
              <a:rPr lang="en-US" dirty="0"/>
              <a:t>What do we write grants about?</a:t>
            </a:r>
          </a:p>
        </p:txBody>
      </p:sp>
      <p:sp>
        <p:nvSpPr>
          <p:cNvPr id="3" name="Content Placeholder 2">
            <a:extLst>
              <a:ext uri="{FF2B5EF4-FFF2-40B4-BE49-F238E27FC236}">
                <a16:creationId xmlns:a16="http://schemas.microsoft.com/office/drawing/2014/main" id="{1A6EDF6E-3970-F04A-B249-CC72D7555EE6}"/>
              </a:ext>
            </a:extLst>
          </p:cNvPr>
          <p:cNvSpPr>
            <a:spLocks noGrp="1"/>
          </p:cNvSpPr>
          <p:nvPr>
            <p:ph idx="1"/>
          </p:nvPr>
        </p:nvSpPr>
        <p:spPr/>
        <p:txBody>
          <a:bodyPr>
            <a:normAutofit fontScale="85000" lnSpcReduction="20000"/>
          </a:bodyPr>
          <a:lstStyle/>
          <a:p>
            <a:pPr>
              <a:buFont typeface="Wingdings" pitchFamily="2" charset="2"/>
              <a:buChar char="ü"/>
            </a:pPr>
            <a:r>
              <a:rPr lang="en-US" dirty="0"/>
              <a:t>Generating revenue to create, supplement, expand, and/or sustain an initiative, project, or program  </a:t>
            </a:r>
          </a:p>
          <a:p>
            <a:pPr>
              <a:buFont typeface="Wingdings" pitchFamily="2" charset="2"/>
              <a:buChar char="ü"/>
            </a:pPr>
            <a:r>
              <a:rPr lang="en-US" dirty="0"/>
              <a:t>Academic success of students (Instructional Excellence)</a:t>
            </a:r>
          </a:p>
          <a:p>
            <a:pPr>
              <a:buFont typeface="Wingdings" pitchFamily="2" charset="2"/>
              <a:buChar char="ü"/>
            </a:pPr>
            <a:r>
              <a:rPr lang="en-US" dirty="0"/>
              <a:t>Professional development for educational staff (Workforce Excellence)</a:t>
            </a:r>
          </a:p>
          <a:p>
            <a:pPr>
              <a:buFont typeface="Wingdings" pitchFamily="2" charset="2"/>
              <a:buChar char="ü"/>
            </a:pPr>
            <a:r>
              <a:rPr lang="en-US" dirty="0"/>
              <a:t>Physical and psychological safety for students, families, educators, schools, district community members (Operational Excellence)</a:t>
            </a:r>
          </a:p>
          <a:p>
            <a:pPr>
              <a:buFont typeface="Wingdings" pitchFamily="2" charset="2"/>
              <a:buChar char="ü"/>
            </a:pPr>
            <a:r>
              <a:rPr lang="en-US" dirty="0"/>
              <a:t>Serving underrepresented groups and vulnerable populations</a:t>
            </a:r>
          </a:p>
          <a:p>
            <a:pPr>
              <a:buFont typeface="Wingdings" pitchFamily="2" charset="2"/>
              <a:buChar char="ü"/>
            </a:pPr>
            <a:r>
              <a:rPr lang="en-US" dirty="0"/>
              <a:t>Moving the District toward one of many goals or desired outcomes with evidence of successful results</a:t>
            </a:r>
          </a:p>
          <a:p>
            <a:pPr>
              <a:buFont typeface="Wingdings" pitchFamily="2" charset="2"/>
              <a:buChar char="ü"/>
            </a:pPr>
            <a:r>
              <a:rPr lang="en-US" dirty="0"/>
              <a:t>Overcoming substantial budget reductions to District funding</a:t>
            </a:r>
          </a:p>
          <a:p>
            <a:pPr>
              <a:buFont typeface="Wingdings" pitchFamily="2" charset="2"/>
              <a:buChar char="ü"/>
            </a:pPr>
            <a:r>
              <a:rPr lang="en-US" dirty="0"/>
              <a:t>Supporting the 5 Core Values</a:t>
            </a:r>
          </a:p>
          <a:p>
            <a:endParaRPr lang="en-US" dirty="0"/>
          </a:p>
        </p:txBody>
      </p:sp>
      <p:pic>
        <p:nvPicPr>
          <p:cNvPr id="4" name="Picture 3" descr="A picture containing table&#10;&#10;Description automatically generated">
            <a:extLst>
              <a:ext uri="{FF2B5EF4-FFF2-40B4-BE49-F238E27FC236}">
                <a16:creationId xmlns:a16="http://schemas.microsoft.com/office/drawing/2014/main" id="{A04FDA93-89B6-2D4E-9792-953CF3B34F30}"/>
              </a:ext>
            </a:extLst>
          </p:cNvPr>
          <p:cNvPicPr>
            <a:picLocks noChangeAspect="1"/>
          </p:cNvPicPr>
          <p:nvPr/>
        </p:nvPicPr>
        <p:blipFill>
          <a:blip r:embed="rId3"/>
          <a:stretch>
            <a:fillRect/>
          </a:stretch>
        </p:blipFill>
        <p:spPr>
          <a:xfrm>
            <a:off x="146874" y="5923108"/>
            <a:ext cx="3984090" cy="815356"/>
          </a:xfrm>
          <a:prstGeom prst="rect">
            <a:avLst/>
          </a:prstGeom>
          <a:ln>
            <a:noFill/>
          </a:ln>
          <a:effectLst>
            <a:softEdge rad="112500"/>
          </a:effectLst>
        </p:spPr>
      </p:pic>
      <p:sp>
        <p:nvSpPr>
          <p:cNvPr id="5" name="Rectangle 4">
            <a:extLst>
              <a:ext uri="{FF2B5EF4-FFF2-40B4-BE49-F238E27FC236}">
                <a16:creationId xmlns:a16="http://schemas.microsoft.com/office/drawing/2014/main" id="{6959B307-61EA-0C4C-B0CC-DD12F116B18E}"/>
              </a:ext>
            </a:extLst>
          </p:cNvPr>
          <p:cNvSpPr/>
          <p:nvPr/>
        </p:nvSpPr>
        <p:spPr>
          <a:xfrm>
            <a:off x="8773496" y="163090"/>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73A23ACF-0FD8-B143-AAFF-0D4EBFF91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7643" y="5601300"/>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66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DBFA-DBC7-A04B-9EBF-F8A26E85769B}"/>
              </a:ext>
            </a:extLst>
          </p:cNvPr>
          <p:cNvSpPr>
            <a:spLocks noGrp="1"/>
          </p:cNvSpPr>
          <p:nvPr>
            <p:ph type="title"/>
          </p:nvPr>
        </p:nvSpPr>
        <p:spPr/>
        <p:txBody>
          <a:bodyPr/>
          <a:lstStyle/>
          <a:p>
            <a:pPr algn="r"/>
            <a:r>
              <a:rPr lang="en-US" dirty="0"/>
              <a:t>Cherry Creek Schools Foundation</a:t>
            </a:r>
          </a:p>
        </p:txBody>
      </p:sp>
      <p:sp>
        <p:nvSpPr>
          <p:cNvPr id="7" name="Rectangle 6">
            <a:extLst>
              <a:ext uri="{FF2B5EF4-FFF2-40B4-BE49-F238E27FC236}">
                <a16:creationId xmlns:a16="http://schemas.microsoft.com/office/drawing/2014/main" id="{16F93A13-7D2F-EC4D-8301-476283EBE9B8}"/>
              </a:ext>
            </a:extLst>
          </p:cNvPr>
          <p:cNvSpPr/>
          <p:nvPr/>
        </p:nvSpPr>
        <p:spPr>
          <a:xfrm>
            <a:off x="8730460" y="187355"/>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graphicFrame>
        <p:nvGraphicFramePr>
          <p:cNvPr id="8" name="Table 8">
            <a:extLst>
              <a:ext uri="{FF2B5EF4-FFF2-40B4-BE49-F238E27FC236}">
                <a16:creationId xmlns:a16="http://schemas.microsoft.com/office/drawing/2014/main" id="{3B35CBD3-1FE9-304B-B8DD-1A49A2E4D907}"/>
              </a:ext>
            </a:extLst>
          </p:cNvPr>
          <p:cNvGraphicFramePr>
            <a:graphicFrameLocks noGrp="1"/>
          </p:cNvGraphicFramePr>
          <p:nvPr>
            <p:ph idx="1"/>
            <p:extLst>
              <p:ext uri="{D42A27DB-BD31-4B8C-83A1-F6EECF244321}">
                <p14:modId xmlns:p14="http://schemas.microsoft.com/office/powerpoint/2010/main" val="1624224486"/>
              </p:ext>
            </p:extLst>
          </p:nvPr>
        </p:nvGraphicFramePr>
        <p:xfrm>
          <a:off x="716437" y="2016122"/>
          <a:ext cx="10848035" cy="3889825"/>
        </p:xfrm>
        <a:graphic>
          <a:graphicData uri="http://schemas.openxmlformats.org/drawingml/2006/table">
            <a:tbl>
              <a:tblPr firstRow="1" bandRow="1">
                <a:tableStyleId>{5C22544A-7EE6-4342-B048-85BDC9FD1C3A}</a:tableStyleId>
              </a:tblPr>
              <a:tblGrid>
                <a:gridCol w="1733465">
                  <a:extLst>
                    <a:ext uri="{9D8B030D-6E8A-4147-A177-3AD203B41FA5}">
                      <a16:colId xmlns:a16="http://schemas.microsoft.com/office/drawing/2014/main" val="1682677098"/>
                    </a:ext>
                  </a:extLst>
                </a:gridCol>
                <a:gridCol w="2962926">
                  <a:extLst>
                    <a:ext uri="{9D8B030D-6E8A-4147-A177-3AD203B41FA5}">
                      <a16:colId xmlns:a16="http://schemas.microsoft.com/office/drawing/2014/main" val="2883355552"/>
                    </a:ext>
                  </a:extLst>
                </a:gridCol>
                <a:gridCol w="3930869">
                  <a:extLst>
                    <a:ext uri="{9D8B030D-6E8A-4147-A177-3AD203B41FA5}">
                      <a16:colId xmlns:a16="http://schemas.microsoft.com/office/drawing/2014/main" val="2804187603"/>
                    </a:ext>
                  </a:extLst>
                </a:gridCol>
                <a:gridCol w="2220775">
                  <a:extLst>
                    <a:ext uri="{9D8B030D-6E8A-4147-A177-3AD203B41FA5}">
                      <a16:colId xmlns:a16="http://schemas.microsoft.com/office/drawing/2014/main" val="1134276999"/>
                    </a:ext>
                  </a:extLst>
                </a:gridCol>
              </a:tblGrid>
              <a:tr h="777965">
                <a:tc>
                  <a:txBody>
                    <a:bodyPr/>
                    <a:lstStyle/>
                    <a:p>
                      <a:r>
                        <a:rPr lang="en-US" dirty="0"/>
                        <a:t>Contact Name</a:t>
                      </a:r>
                    </a:p>
                  </a:txBody>
                  <a:tcPr/>
                </a:tc>
                <a:tc>
                  <a:txBody>
                    <a:bodyPr/>
                    <a:lstStyle/>
                    <a:p>
                      <a:r>
                        <a:rPr lang="en-US" dirty="0"/>
                        <a:t>Title</a:t>
                      </a:r>
                    </a:p>
                  </a:txBody>
                  <a:tcPr/>
                </a:tc>
                <a:tc>
                  <a:txBody>
                    <a:bodyPr/>
                    <a:lstStyle/>
                    <a:p>
                      <a:r>
                        <a:rPr lang="en-US" dirty="0"/>
                        <a:t>Email Address</a:t>
                      </a:r>
                    </a:p>
                  </a:txBody>
                  <a:tcPr/>
                </a:tc>
                <a:tc>
                  <a:txBody>
                    <a:bodyPr/>
                    <a:lstStyle/>
                    <a:p>
                      <a:r>
                        <a:rPr lang="en-US" dirty="0"/>
                        <a:t>Phone Number</a:t>
                      </a:r>
                    </a:p>
                  </a:txBody>
                  <a:tcPr/>
                </a:tc>
                <a:extLst>
                  <a:ext uri="{0D108BD9-81ED-4DB2-BD59-A6C34878D82A}">
                    <a16:rowId xmlns:a16="http://schemas.microsoft.com/office/drawing/2014/main" val="1149108475"/>
                  </a:ext>
                </a:extLst>
              </a:tr>
              <a:tr h="777965">
                <a:tc>
                  <a:txBody>
                    <a:bodyPr/>
                    <a:lstStyle/>
                    <a:p>
                      <a:r>
                        <a:rPr lang="en-US" dirty="0"/>
                        <a:t>Jill Henden</a:t>
                      </a:r>
                    </a:p>
                  </a:txBody>
                  <a:tcPr/>
                </a:tc>
                <a:tc>
                  <a:txBody>
                    <a:bodyPr/>
                    <a:lstStyle/>
                    <a:p>
                      <a:r>
                        <a:rPr lang="en-US" dirty="0"/>
                        <a:t>Executive Director</a:t>
                      </a:r>
                    </a:p>
                  </a:txBody>
                  <a:tcPr/>
                </a:tc>
                <a:tc>
                  <a:txBody>
                    <a:bodyPr/>
                    <a:lstStyle/>
                    <a:p>
                      <a:r>
                        <a:rPr lang="en-US" dirty="0">
                          <a:hlinkClick r:id="rId3"/>
                        </a:rPr>
                        <a:t>jhenden@cherrycreekschools.org</a:t>
                      </a:r>
                      <a:endParaRPr lang="en-US" dirty="0"/>
                    </a:p>
                    <a:p>
                      <a:endParaRPr lang="en-US" dirty="0"/>
                    </a:p>
                  </a:txBody>
                  <a:tcPr/>
                </a:tc>
                <a:tc>
                  <a:txBody>
                    <a:bodyPr/>
                    <a:lstStyle/>
                    <a:p>
                      <a:r>
                        <a:rPr lang="en-US" dirty="0"/>
                        <a:t>(720) 554-4409</a:t>
                      </a:r>
                    </a:p>
                  </a:txBody>
                  <a:tcPr/>
                </a:tc>
                <a:extLst>
                  <a:ext uri="{0D108BD9-81ED-4DB2-BD59-A6C34878D82A}">
                    <a16:rowId xmlns:a16="http://schemas.microsoft.com/office/drawing/2014/main" val="2605646296"/>
                  </a:ext>
                </a:extLst>
              </a:tr>
              <a:tr h="777965">
                <a:tc>
                  <a:txBody>
                    <a:bodyPr/>
                    <a:lstStyle/>
                    <a:p>
                      <a:r>
                        <a:rPr lang="en-US" dirty="0"/>
                        <a:t>Jordan Evins</a:t>
                      </a:r>
                    </a:p>
                  </a:txBody>
                  <a:tcPr/>
                </a:tc>
                <a:tc>
                  <a:txBody>
                    <a:bodyPr/>
                    <a:lstStyle/>
                    <a:p>
                      <a:r>
                        <a:rPr lang="en-US" dirty="0"/>
                        <a:t>Development Manager</a:t>
                      </a:r>
                    </a:p>
                  </a:txBody>
                  <a:tcPr/>
                </a:tc>
                <a:tc>
                  <a:txBody>
                    <a:bodyPr/>
                    <a:lstStyle/>
                    <a:p>
                      <a:r>
                        <a:rPr lang="en-US" dirty="0">
                          <a:hlinkClick r:id="rId4"/>
                        </a:rPr>
                        <a:t>jevins@cherrycreekschools.org</a:t>
                      </a:r>
                      <a:endParaRPr lang="en-US" dirty="0"/>
                    </a:p>
                    <a:p>
                      <a:endParaRPr lang="en-US" dirty="0"/>
                    </a:p>
                  </a:txBody>
                  <a:tcPr/>
                </a:tc>
                <a:tc>
                  <a:txBody>
                    <a:bodyPr/>
                    <a:lstStyle/>
                    <a:p>
                      <a:r>
                        <a:rPr lang="en-US" dirty="0"/>
                        <a:t>(720) 554-4450</a:t>
                      </a:r>
                    </a:p>
                  </a:txBody>
                  <a:tcPr/>
                </a:tc>
                <a:extLst>
                  <a:ext uri="{0D108BD9-81ED-4DB2-BD59-A6C34878D82A}">
                    <a16:rowId xmlns:a16="http://schemas.microsoft.com/office/drawing/2014/main" val="270866185"/>
                  </a:ext>
                </a:extLst>
              </a:tr>
              <a:tr h="777965">
                <a:tc>
                  <a:txBody>
                    <a:bodyPr/>
                    <a:lstStyle/>
                    <a:p>
                      <a:r>
                        <a:rPr lang="en-US" dirty="0"/>
                        <a:t>Aimee MacDonald</a:t>
                      </a:r>
                    </a:p>
                  </a:txBody>
                  <a:tcPr/>
                </a:tc>
                <a:tc>
                  <a:txBody>
                    <a:bodyPr/>
                    <a:lstStyle/>
                    <a:p>
                      <a:r>
                        <a:rPr lang="en-US" dirty="0"/>
                        <a:t>Executive Assistant</a:t>
                      </a:r>
                    </a:p>
                  </a:txBody>
                  <a:tcPr/>
                </a:tc>
                <a:tc>
                  <a:txBody>
                    <a:bodyPr/>
                    <a:lstStyle/>
                    <a:p>
                      <a:r>
                        <a:rPr lang="en-US" dirty="0">
                          <a:hlinkClick r:id="rId5"/>
                        </a:rPr>
                        <a:t>amacdonald3@cherrycreekschools.org</a:t>
                      </a:r>
                      <a:endParaRPr lang="en-US" dirty="0"/>
                    </a:p>
                    <a:p>
                      <a:endParaRPr lang="en-US" dirty="0"/>
                    </a:p>
                  </a:txBody>
                  <a:tcPr/>
                </a:tc>
                <a:tc>
                  <a:txBody>
                    <a:bodyPr/>
                    <a:lstStyle/>
                    <a:p>
                      <a:r>
                        <a:rPr lang="en-US" dirty="0"/>
                        <a:t>(720) 554-4429</a:t>
                      </a:r>
                    </a:p>
                  </a:txBody>
                  <a:tcPr/>
                </a:tc>
                <a:extLst>
                  <a:ext uri="{0D108BD9-81ED-4DB2-BD59-A6C34878D82A}">
                    <a16:rowId xmlns:a16="http://schemas.microsoft.com/office/drawing/2014/main" val="3885058297"/>
                  </a:ext>
                </a:extLst>
              </a:tr>
              <a:tr h="777965">
                <a:tc>
                  <a:txBody>
                    <a:bodyPr/>
                    <a:lstStyle/>
                    <a:p>
                      <a:r>
                        <a:rPr lang="en-US" dirty="0"/>
                        <a:t>Heather Tinley</a:t>
                      </a:r>
                    </a:p>
                  </a:txBody>
                  <a:tcPr/>
                </a:tc>
                <a:tc>
                  <a:txBody>
                    <a:bodyPr/>
                    <a:lstStyle/>
                    <a:p>
                      <a:r>
                        <a:rPr lang="en-US" dirty="0"/>
                        <a:t>Coordinator, Public Relations and Marketing</a:t>
                      </a:r>
                    </a:p>
                  </a:txBody>
                  <a:tcPr/>
                </a:tc>
                <a:tc>
                  <a:txBody>
                    <a:bodyPr/>
                    <a:lstStyle/>
                    <a:p>
                      <a:r>
                        <a:rPr lang="en-US" dirty="0">
                          <a:hlinkClick r:id="rId6"/>
                        </a:rPr>
                        <a:t>htinley@cherrycreekschools.org</a:t>
                      </a:r>
                      <a:endParaRPr lang="en-US" dirty="0"/>
                    </a:p>
                    <a:p>
                      <a:endParaRPr lang="en-US" dirty="0"/>
                    </a:p>
                  </a:txBody>
                  <a:tcPr/>
                </a:tc>
                <a:tc>
                  <a:txBody>
                    <a:bodyPr/>
                    <a:lstStyle/>
                    <a:p>
                      <a:r>
                        <a:rPr lang="en-US" dirty="0"/>
                        <a:t>(720) 554-4252</a:t>
                      </a:r>
                    </a:p>
                  </a:txBody>
                  <a:tcPr/>
                </a:tc>
                <a:extLst>
                  <a:ext uri="{0D108BD9-81ED-4DB2-BD59-A6C34878D82A}">
                    <a16:rowId xmlns:a16="http://schemas.microsoft.com/office/drawing/2014/main" val="326786762"/>
                  </a:ext>
                </a:extLst>
              </a:tr>
            </a:tbl>
          </a:graphicData>
        </a:graphic>
      </p:graphicFrame>
      <p:pic>
        <p:nvPicPr>
          <p:cNvPr id="10" name="Picture 2" descr="page1image22436352">
            <a:extLst>
              <a:ext uri="{FF2B5EF4-FFF2-40B4-BE49-F238E27FC236}">
                <a16:creationId xmlns:a16="http://schemas.microsoft.com/office/drawing/2014/main" id="{A71001A1-1E5A-0A48-953D-08A239EBF4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6825" y="675000"/>
            <a:ext cx="1662039" cy="9016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7906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blackboard&#10;&#10;Description automatically generated">
            <a:extLst>
              <a:ext uri="{FF2B5EF4-FFF2-40B4-BE49-F238E27FC236}">
                <a16:creationId xmlns:a16="http://schemas.microsoft.com/office/drawing/2014/main" id="{0C08B45A-61D1-254F-8EA0-34F5B99DE1AC}"/>
              </a:ext>
            </a:extLst>
          </p:cNvPr>
          <p:cNvPicPr>
            <a:picLocks noChangeAspect="1"/>
          </p:cNvPicPr>
          <p:nvPr/>
        </p:nvPicPr>
        <p:blipFill rotWithShape="1">
          <a:blip r:embed="rId3">
            <a:duotone>
              <a:schemeClr val="bg2">
                <a:shade val="45000"/>
                <a:satMod val="135000"/>
              </a:schemeClr>
              <a:prstClr val="white"/>
            </a:duotone>
            <a:alphaModFix amt="50000"/>
            <a:extLst>
              <a:ext uri="{837473B0-CC2E-450A-ABE3-18F120FF3D39}">
                <a1611:picAttrSrcUrl xmlns:a1611="http://schemas.microsoft.com/office/drawing/2016/11/main" r:id="rId4"/>
              </a:ext>
            </a:extLst>
          </a:blip>
          <a:srcRect t="15412" r="-1" b="-1"/>
          <a:stretch/>
        </p:blipFill>
        <p:spPr>
          <a:xfrm>
            <a:off x="305" y="-238"/>
            <a:ext cx="12191695" cy="6857990"/>
          </a:xfrm>
          <a:prstGeom prst="rect">
            <a:avLst/>
          </a:prstGeom>
        </p:spPr>
      </p:pic>
      <p:cxnSp>
        <p:nvCxnSpPr>
          <p:cNvPr id="47" name="Straight Connector 46">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9" name="Rectangle 48">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782ADD-D9E4-7743-817C-EDA763BB8D00}"/>
              </a:ext>
            </a:extLst>
          </p:cNvPr>
          <p:cNvSpPr>
            <a:spLocks noGrp="1"/>
          </p:cNvSpPr>
          <p:nvPr>
            <p:ph idx="1"/>
          </p:nvPr>
        </p:nvSpPr>
        <p:spPr>
          <a:xfrm>
            <a:off x="1451579" y="2015732"/>
            <a:ext cx="9603275" cy="3450613"/>
          </a:xfrm>
        </p:spPr>
        <p:txBody>
          <a:bodyPr vert="horz" lIns="91440" tIns="91440" rIns="91440" bIns="91440" rtlCol="0">
            <a:normAutofit/>
          </a:bodyPr>
          <a:lstStyle/>
          <a:p>
            <a:pPr marL="0" indent="0" algn="r">
              <a:buNone/>
            </a:pPr>
            <a:r>
              <a:rPr lang="en-US" sz="2800" cap="all" dirty="0"/>
              <a:t>Are you ready to write?</a:t>
            </a:r>
          </a:p>
        </p:txBody>
      </p:sp>
      <p:pic>
        <p:nvPicPr>
          <p:cNvPr id="51" name="Picture 50">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3" name="Straight Connector 52">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7" name="Graphic 26" descr="Pencil">
            <a:extLst>
              <a:ext uri="{FF2B5EF4-FFF2-40B4-BE49-F238E27FC236}">
                <a16:creationId xmlns:a16="http://schemas.microsoft.com/office/drawing/2014/main" id="{E406882C-2FAE-F04D-ADAC-029596D228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96016" y="1917676"/>
            <a:ext cx="914400" cy="914400"/>
          </a:xfrm>
          <a:prstGeom prst="rect">
            <a:avLst/>
          </a:prstGeom>
        </p:spPr>
      </p:pic>
      <p:pic>
        <p:nvPicPr>
          <p:cNvPr id="12" name="Picture 11" descr="Text&#10;&#10;Description automatically generated">
            <a:extLst>
              <a:ext uri="{FF2B5EF4-FFF2-40B4-BE49-F238E27FC236}">
                <a16:creationId xmlns:a16="http://schemas.microsoft.com/office/drawing/2014/main" id="{BB531346-E39D-4B46-9B9A-206482A47C1B}"/>
              </a:ext>
            </a:extLst>
          </p:cNvPr>
          <p:cNvPicPr>
            <a:picLocks noChangeAspect="1"/>
          </p:cNvPicPr>
          <p:nvPr/>
        </p:nvPicPr>
        <p:blipFill>
          <a:blip r:embed="rId8"/>
          <a:stretch>
            <a:fillRect/>
          </a:stretch>
        </p:blipFill>
        <p:spPr>
          <a:xfrm>
            <a:off x="112861" y="5731404"/>
            <a:ext cx="3818639" cy="1027236"/>
          </a:xfrm>
          <a:prstGeom prst="rect">
            <a:avLst/>
          </a:prstGeom>
          <a:ln>
            <a:noFill/>
          </a:ln>
          <a:effectLst>
            <a:softEdge rad="112500"/>
          </a:effectLst>
        </p:spPr>
      </p:pic>
      <p:sp>
        <p:nvSpPr>
          <p:cNvPr id="11" name="Rectangle 10">
            <a:extLst>
              <a:ext uri="{FF2B5EF4-FFF2-40B4-BE49-F238E27FC236}">
                <a16:creationId xmlns:a16="http://schemas.microsoft.com/office/drawing/2014/main" id="{27242637-EF65-AA4F-873B-DE0A4C871DF6}"/>
              </a:ext>
            </a:extLst>
          </p:cNvPr>
          <p:cNvSpPr/>
          <p:nvPr/>
        </p:nvSpPr>
        <p:spPr>
          <a:xfrm>
            <a:off x="8730460" y="187355"/>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13" name="Picture 2" descr="page1image22436352">
            <a:extLst>
              <a:ext uri="{FF2B5EF4-FFF2-40B4-BE49-F238E27FC236}">
                <a16:creationId xmlns:a16="http://schemas.microsoft.com/office/drawing/2014/main" id="{4CAB1083-F407-CC4D-933E-B08A50ABD2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90675" y="5644332"/>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0218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E487-C283-5042-9910-21E8E42495EA}"/>
              </a:ext>
            </a:extLst>
          </p:cNvPr>
          <p:cNvSpPr>
            <a:spLocks noGrp="1"/>
          </p:cNvSpPr>
          <p:nvPr>
            <p:ph type="title"/>
          </p:nvPr>
        </p:nvSpPr>
        <p:spPr/>
        <p:txBody>
          <a:bodyPr/>
          <a:lstStyle/>
          <a:p>
            <a:r>
              <a:rPr lang="en-US" dirty="0"/>
              <a:t>Time for homework</a:t>
            </a:r>
          </a:p>
        </p:txBody>
      </p:sp>
      <p:sp>
        <p:nvSpPr>
          <p:cNvPr id="3" name="Content Placeholder 2">
            <a:extLst>
              <a:ext uri="{FF2B5EF4-FFF2-40B4-BE49-F238E27FC236}">
                <a16:creationId xmlns:a16="http://schemas.microsoft.com/office/drawing/2014/main" id="{BF7BE232-C91A-C043-8BE0-BDBDAB404132}"/>
              </a:ext>
            </a:extLst>
          </p:cNvPr>
          <p:cNvSpPr>
            <a:spLocks noGrp="1"/>
          </p:cNvSpPr>
          <p:nvPr>
            <p:ph idx="1"/>
          </p:nvPr>
        </p:nvSpPr>
        <p:spPr/>
        <p:txBody>
          <a:bodyPr/>
          <a:lstStyle/>
          <a:p>
            <a:r>
              <a:rPr lang="en-US" dirty="0"/>
              <a:t>Develop a grant idea for the District, a specific department, or a school</a:t>
            </a:r>
          </a:p>
          <a:p>
            <a:r>
              <a:rPr lang="en-US" dirty="0"/>
              <a:t>Create your collaborative team (if applicable)</a:t>
            </a:r>
          </a:p>
          <a:p>
            <a:r>
              <a:rPr lang="en-US" dirty="0"/>
              <a:t>Gather data/information</a:t>
            </a:r>
          </a:p>
          <a:p>
            <a:r>
              <a:rPr lang="en-US" dirty="0"/>
              <a:t>Outline your program/project</a:t>
            </a:r>
          </a:p>
          <a:p>
            <a:r>
              <a:rPr lang="en-US" dirty="0"/>
              <a:t>Calculate your budget</a:t>
            </a:r>
          </a:p>
          <a:p>
            <a:r>
              <a:rPr lang="en-US" dirty="0"/>
              <a:t>Develop a plan on how you will evaluate your program/project</a:t>
            </a:r>
          </a:p>
          <a:p>
            <a:r>
              <a:rPr lang="en-US" dirty="0"/>
              <a:t>Address sustainability plan after the grant ends</a:t>
            </a:r>
          </a:p>
          <a:p>
            <a:pPr marL="0" indent="0">
              <a:buNone/>
            </a:pPr>
            <a:endParaRPr lang="en-US" dirty="0"/>
          </a:p>
        </p:txBody>
      </p:sp>
      <p:sp>
        <p:nvSpPr>
          <p:cNvPr id="4" name="Rectangle 3">
            <a:extLst>
              <a:ext uri="{FF2B5EF4-FFF2-40B4-BE49-F238E27FC236}">
                <a16:creationId xmlns:a16="http://schemas.microsoft.com/office/drawing/2014/main" id="{0445D942-6943-454E-AEDE-B49B09F2560C}"/>
              </a:ext>
            </a:extLst>
          </p:cNvPr>
          <p:cNvSpPr/>
          <p:nvPr/>
        </p:nvSpPr>
        <p:spPr>
          <a:xfrm>
            <a:off x="8730460" y="187355"/>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5" name="Picture 2" descr="page1image22436352">
            <a:extLst>
              <a:ext uri="{FF2B5EF4-FFF2-40B4-BE49-F238E27FC236}">
                <a16:creationId xmlns:a16="http://schemas.microsoft.com/office/drawing/2014/main" id="{AF6A83D0-2FBF-9440-B343-75E06606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0675" y="5644332"/>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997F9949-FA7F-B342-A06C-F56B0070E2A0}"/>
              </a:ext>
            </a:extLst>
          </p:cNvPr>
          <p:cNvPicPr>
            <a:picLocks noChangeAspect="1"/>
          </p:cNvPicPr>
          <p:nvPr/>
        </p:nvPicPr>
        <p:blipFill>
          <a:blip r:embed="rId4"/>
          <a:stretch>
            <a:fillRect/>
          </a:stretch>
        </p:blipFill>
        <p:spPr>
          <a:xfrm>
            <a:off x="112861" y="5731404"/>
            <a:ext cx="3818639" cy="1027236"/>
          </a:xfrm>
          <a:prstGeom prst="rect">
            <a:avLst/>
          </a:prstGeom>
          <a:ln>
            <a:noFill/>
          </a:ln>
          <a:effectLst>
            <a:softEdge rad="112500"/>
          </a:effectLst>
        </p:spPr>
      </p:pic>
    </p:spTree>
    <p:extLst>
      <p:ext uri="{BB962C8B-B14F-4D97-AF65-F5344CB8AC3E}">
        <p14:creationId xmlns:p14="http://schemas.microsoft.com/office/powerpoint/2010/main" val="19305994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a:xfrm>
            <a:off x="806833" y="804519"/>
            <a:ext cx="11037346" cy="1049235"/>
          </a:xfrm>
        </p:spPr>
        <p:txBody>
          <a:bodyPr>
            <a:noAutofit/>
          </a:bodyPr>
          <a:lstStyle/>
          <a:p>
            <a:r>
              <a:rPr lang="en-US" sz="2800" dirty="0"/>
              <a:t>Why do BOTH CCSD &amp; CCSF Seek Grant Funding?</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741872" y="2026490"/>
            <a:ext cx="10852029" cy="2890567"/>
          </a:xfrm>
        </p:spPr>
        <p:txBody>
          <a:bodyPr/>
          <a:lstStyle/>
          <a:p>
            <a:pPr marL="342900" indent="-342900">
              <a:buFont typeface="Wingdings" pitchFamily="2" charset="2"/>
              <a:buChar char="Ø"/>
            </a:pPr>
            <a:r>
              <a:rPr lang="en-US" sz="2400" dirty="0"/>
              <a:t>Facilitate supplemental programming due to limited budgets </a:t>
            </a:r>
          </a:p>
          <a:p>
            <a:pPr marL="342900" indent="-342900">
              <a:buFont typeface="Wingdings" pitchFamily="2" charset="2"/>
              <a:buChar char="Ø"/>
            </a:pPr>
            <a:r>
              <a:rPr lang="en-US" sz="2400" dirty="0"/>
              <a:t>Provide services and programs schools cannot otherwise fund</a:t>
            </a:r>
          </a:p>
          <a:p>
            <a:pPr marL="342900" indent="-342900">
              <a:buFont typeface="Wingdings" pitchFamily="2" charset="2"/>
              <a:buChar char="Ø"/>
            </a:pPr>
            <a:r>
              <a:rPr lang="en-US" sz="2400" dirty="0"/>
              <a:t>Without supplemental grants, beneficial programs for students are often eliminated</a:t>
            </a:r>
          </a:p>
          <a:p>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1" y="5622816"/>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637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Why does the Cherry Creek Schools foundation offer teachers “Educator initiative grants?” </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417251" y="2026490"/>
            <a:ext cx="11345662" cy="3868283"/>
          </a:xfrm>
        </p:spPr>
        <p:txBody>
          <a:bodyPr>
            <a:normAutofit/>
          </a:bodyPr>
          <a:lstStyle/>
          <a:p>
            <a:pPr>
              <a:buFont typeface="Wingdings" pitchFamily="2" charset="2"/>
              <a:buChar char="Ø"/>
            </a:pPr>
            <a:r>
              <a:rPr lang="en-US" dirty="0"/>
              <a:t>Educator Initiative Grants (EIG) are awarded to individual classroom teachers or teams teaching within Cherry Creek Schools. </a:t>
            </a:r>
          </a:p>
          <a:p>
            <a:pPr>
              <a:buFont typeface="Wingdings" pitchFamily="2" charset="2"/>
              <a:buChar char="Ø"/>
            </a:pPr>
            <a:r>
              <a:rPr lang="en-US" dirty="0"/>
              <a:t>The grants are designed to encourage, facilitate, recognize, and reward creative, inclusive and innovative instructional approaches used to accomplish program objectives. </a:t>
            </a:r>
          </a:p>
          <a:p>
            <a:pPr>
              <a:buFont typeface="Wingdings" pitchFamily="2" charset="2"/>
              <a:buChar char="Ø"/>
            </a:pPr>
            <a:r>
              <a:rPr lang="en-US" dirty="0"/>
              <a:t>These Grants are a greenhouse for nurturing new and potentially scalable instructional programs.  </a:t>
            </a:r>
          </a:p>
          <a:p>
            <a:pPr>
              <a:buFont typeface="Wingdings" pitchFamily="2" charset="2"/>
              <a:buChar char="Ø"/>
            </a:pPr>
            <a:r>
              <a:rPr lang="en-US" dirty="0"/>
              <a:t>Grant requests of up to $1,200 are awarded.  </a:t>
            </a:r>
          </a:p>
          <a:p>
            <a:pPr>
              <a:buFont typeface="Wingdings" pitchFamily="2" charset="2"/>
              <a:buChar char="Ø"/>
            </a:pPr>
            <a:r>
              <a:rPr lang="en-US" dirty="0"/>
              <a:t>The Foundation requests a subsequent evaluation to determine IMPACT to the students.  </a:t>
            </a:r>
          </a:p>
          <a:p>
            <a:pPr marL="0" indent="0">
              <a:buNone/>
            </a:pPr>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1" y="5590542"/>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39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Why does the Cherry Creek Schools foundation offer teachers “educator initiative grants?” </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lstStyle/>
          <a:p>
            <a:pPr>
              <a:buFont typeface="Wingdings" pitchFamily="2" charset="2"/>
              <a:buChar char="Ø"/>
            </a:pPr>
            <a:r>
              <a:rPr lang="en-US" dirty="0"/>
              <a:t>During the 2020-21 school year, Cherry Creek Schools Foundation approved $113,000 for a total of 127 grants to be given to Cherry Creek Schools educators. </a:t>
            </a:r>
          </a:p>
          <a:p>
            <a:pPr>
              <a:buFont typeface="Wingdings" pitchFamily="2" charset="2"/>
              <a:buChar char="Ø"/>
            </a:pPr>
            <a:r>
              <a:rPr lang="en-US" dirty="0"/>
              <a:t>These grants impacted more than 40,000 students within the district to further new innovative educational opportunities. </a:t>
            </a:r>
          </a:p>
          <a:p>
            <a:pPr>
              <a:buFont typeface="Wingdings" pitchFamily="2" charset="2"/>
              <a:buChar char="Ø"/>
            </a:pPr>
            <a:r>
              <a:rPr lang="en-US" dirty="0"/>
              <a:t>The impacts of these grants will be felt by more than one-in-two students across the district.</a:t>
            </a:r>
          </a:p>
          <a:p>
            <a:pPr marL="0" indent="0">
              <a:buNone/>
            </a:pPr>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1" y="5590542"/>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2319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Why does the Cherry Creek Schools foundation offer teachers “Educator initiative grants?” </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lstStyle/>
          <a:p>
            <a:pPr marL="342900" indent="-342900">
              <a:buFont typeface="Wingdings" pitchFamily="2" charset="2"/>
              <a:buChar char="Ø"/>
            </a:pPr>
            <a:r>
              <a:rPr lang="en-US" dirty="0"/>
              <a:t>Limited school budgets to fund supplemental programming</a:t>
            </a:r>
          </a:p>
          <a:p>
            <a:pPr marL="342900" indent="-342900">
              <a:buFont typeface="Wingdings" pitchFamily="2" charset="2"/>
              <a:buChar char="Ø"/>
            </a:pPr>
            <a:r>
              <a:rPr lang="en-US" dirty="0"/>
              <a:t>Provide services and programs schools cannot otherwise fund</a:t>
            </a:r>
          </a:p>
          <a:p>
            <a:pPr marL="342900" indent="-342900">
              <a:buFont typeface="Wingdings" pitchFamily="2" charset="2"/>
              <a:buChar char="Ø"/>
            </a:pPr>
            <a:r>
              <a:rPr lang="en-US" dirty="0"/>
              <a:t>Prevent teachers from spending their own money on classroom supplies</a:t>
            </a:r>
          </a:p>
          <a:p>
            <a:pPr marL="342900" indent="-342900">
              <a:buFont typeface="Wingdings" pitchFamily="2" charset="2"/>
              <a:buChar char="Ø"/>
            </a:pPr>
            <a:r>
              <a:rPr lang="en-US" dirty="0"/>
              <a:t>Without supplemental grants, beneficial programs for students are often eliminated</a:t>
            </a:r>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1" y="5590542"/>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00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the Cherry Creek Schools foundation is dedicated to:</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lstStyle/>
          <a:p>
            <a:pPr>
              <a:buFont typeface="Wingdings" pitchFamily="2" charset="2"/>
              <a:buChar char="Ø"/>
            </a:pPr>
            <a:r>
              <a:rPr lang="en-US" dirty="0"/>
              <a:t>Impacting all students </a:t>
            </a:r>
          </a:p>
          <a:p>
            <a:pPr>
              <a:buFont typeface="Wingdings" pitchFamily="2" charset="2"/>
              <a:buChar char="Ø"/>
            </a:pPr>
            <a:r>
              <a:rPr lang="en-US" dirty="0"/>
              <a:t>Investing in innovation in the classroom</a:t>
            </a:r>
          </a:p>
          <a:p>
            <a:pPr>
              <a:buFont typeface="Wingdings" pitchFamily="2" charset="2"/>
              <a:buChar char="Ø"/>
            </a:pPr>
            <a:r>
              <a:rPr lang="en-US" dirty="0"/>
              <a:t>Providing opportunities for every student to achieve to the best of their ability</a:t>
            </a:r>
          </a:p>
          <a:p>
            <a:pPr marL="0" indent="0">
              <a:buNone/>
            </a:pPr>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1" y="5590542"/>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2173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5E78-A0D4-1243-9921-D31CB498F480}"/>
              </a:ext>
            </a:extLst>
          </p:cNvPr>
          <p:cNvSpPr>
            <a:spLocks noGrp="1"/>
          </p:cNvSpPr>
          <p:nvPr>
            <p:ph type="title"/>
          </p:nvPr>
        </p:nvSpPr>
        <p:spPr/>
        <p:txBody>
          <a:bodyPr>
            <a:normAutofit/>
          </a:bodyPr>
          <a:lstStyle/>
          <a:p>
            <a:r>
              <a:rPr lang="en-US" sz="2800" dirty="0"/>
              <a:t>Educator initiative grants Guidelines</a:t>
            </a:r>
            <a:br>
              <a:rPr lang="en-US" sz="2800" dirty="0"/>
            </a:br>
            <a:r>
              <a:rPr lang="en-US" sz="2800" i="1" dirty="0"/>
              <a:t>Fall 2022</a:t>
            </a:r>
          </a:p>
        </p:txBody>
      </p:sp>
      <p:sp>
        <p:nvSpPr>
          <p:cNvPr id="3" name="Content Placeholder 2">
            <a:extLst>
              <a:ext uri="{FF2B5EF4-FFF2-40B4-BE49-F238E27FC236}">
                <a16:creationId xmlns:a16="http://schemas.microsoft.com/office/drawing/2014/main" id="{16727C7A-1DAF-3A44-A383-A91CC8F6463F}"/>
              </a:ext>
            </a:extLst>
          </p:cNvPr>
          <p:cNvSpPr>
            <a:spLocks noGrp="1"/>
          </p:cNvSpPr>
          <p:nvPr>
            <p:ph idx="1"/>
          </p:nvPr>
        </p:nvSpPr>
        <p:spPr>
          <a:xfrm>
            <a:off x="1451579" y="2026490"/>
            <a:ext cx="9603275" cy="3450613"/>
          </a:xfrm>
        </p:spPr>
        <p:txBody>
          <a:bodyPr>
            <a:normAutofit/>
          </a:bodyPr>
          <a:lstStyle/>
          <a:p>
            <a:pPr>
              <a:buFont typeface="Wingdings" pitchFamily="2" charset="2"/>
              <a:buChar char="Ø"/>
            </a:pPr>
            <a:r>
              <a:rPr lang="en-US" u="sng" dirty="0"/>
              <a:t>Purpose:</a:t>
            </a:r>
            <a:endParaRPr lang="en-US" dirty="0"/>
          </a:p>
          <a:p>
            <a:pPr lvl="1">
              <a:buFont typeface="Wingdings" pitchFamily="2" charset="2"/>
              <a:buChar char="ü"/>
            </a:pPr>
            <a:r>
              <a:rPr lang="en-US" dirty="0"/>
              <a:t>The Educator Initiative Grants (EIG) are designed to encourage, facilitate, recognize and reward creative, inclusive and </a:t>
            </a:r>
            <a:r>
              <a:rPr lang="en-US" i="1" dirty="0"/>
              <a:t>INNOVATIVE</a:t>
            </a:r>
            <a:r>
              <a:rPr lang="en-US" dirty="0"/>
              <a:t> instructional approaches used to accomplish program objectives with an emphasis on diversity, equity and inclusion for all students within the classroom.</a:t>
            </a:r>
            <a:r>
              <a:rPr lang="en-US" i="1" dirty="0"/>
              <a:t> </a:t>
            </a:r>
          </a:p>
          <a:p>
            <a:pPr lvl="1">
              <a:buFont typeface="Wingdings" pitchFamily="2" charset="2"/>
              <a:buChar char="ü"/>
            </a:pPr>
            <a:r>
              <a:rPr lang="en-US" i="1" dirty="0"/>
              <a:t>Innovation is the application of better solutions that meet new requirements, unarticulated needs or existing market needs.</a:t>
            </a:r>
            <a:endParaRPr lang="en-US" dirty="0"/>
          </a:p>
          <a:p>
            <a:pPr marL="342900" indent="-342900">
              <a:buFont typeface="Wingdings" pitchFamily="2" charset="2"/>
              <a:buChar char="Ø"/>
            </a:pPr>
            <a:endParaRPr lang="en-US" dirty="0"/>
          </a:p>
        </p:txBody>
      </p:sp>
      <p:pic>
        <p:nvPicPr>
          <p:cNvPr id="4" name="Picture 3" descr="Text&#10;&#10;Description automatically generated">
            <a:extLst>
              <a:ext uri="{FF2B5EF4-FFF2-40B4-BE49-F238E27FC236}">
                <a16:creationId xmlns:a16="http://schemas.microsoft.com/office/drawing/2014/main" id="{5B5F6594-7E26-7A4D-B676-55499173001E}"/>
              </a:ext>
            </a:extLst>
          </p:cNvPr>
          <p:cNvPicPr>
            <a:picLocks noChangeAspect="1"/>
          </p:cNvPicPr>
          <p:nvPr/>
        </p:nvPicPr>
        <p:blipFill>
          <a:blip r:embed="rId3"/>
          <a:stretch>
            <a:fillRect/>
          </a:stretch>
        </p:blipFill>
        <p:spPr>
          <a:xfrm>
            <a:off x="112861" y="5731404"/>
            <a:ext cx="3818639" cy="1027236"/>
          </a:xfrm>
          <a:prstGeom prst="rect">
            <a:avLst/>
          </a:prstGeom>
          <a:ln>
            <a:noFill/>
          </a:ln>
          <a:effectLst>
            <a:softEdge rad="112500"/>
          </a:effectLst>
        </p:spPr>
      </p:pic>
      <p:sp>
        <p:nvSpPr>
          <p:cNvPr id="5" name="Rectangle 4">
            <a:extLst>
              <a:ext uri="{FF2B5EF4-FFF2-40B4-BE49-F238E27FC236}">
                <a16:creationId xmlns:a16="http://schemas.microsoft.com/office/drawing/2014/main" id="{21C0876A-79C2-2C43-86E6-31307FDBAAC5}"/>
              </a:ext>
            </a:extLst>
          </p:cNvPr>
          <p:cNvSpPr/>
          <p:nvPr/>
        </p:nvSpPr>
        <p:spPr>
          <a:xfrm>
            <a:off x="8816522" y="81586"/>
            <a:ext cx="3102772" cy="369332"/>
          </a:xfrm>
          <a:prstGeom prst="rect">
            <a:avLst/>
          </a:prstGeom>
        </p:spPr>
        <p:txBody>
          <a:bodyPr wrap="none">
            <a:spAutoFit/>
          </a:bodyPr>
          <a:lstStyle/>
          <a:p>
            <a:pPr algn="r"/>
            <a:r>
              <a:rPr lang="en-US" dirty="0">
                <a:solidFill>
                  <a:srgbClr val="000000"/>
                </a:solidFill>
                <a:latin typeface="SignPainter-HouseScript" panose="02000006070000020004" pitchFamily="2" charset="0"/>
                <a:cs typeface="Modern Love Caps" panose="020F0502020204030204" pitchFamily="34" charset="0"/>
              </a:rPr>
              <a:t>Presented by Trina Larsen, Grant Writer</a:t>
            </a:r>
            <a:endParaRPr lang="en-US" dirty="0">
              <a:latin typeface="SignPainter-HouseScript" panose="02000006070000020004" pitchFamily="2" charset="0"/>
              <a:cs typeface="Modern Love Caps" panose="020F0502020204030204" pitchFamily="34" charset="0"/>
            </a:endParaRPr>
          </a:p>
        </p:txBody>
      </p:sp>
      <p:pic>
        <p:nvPicPr>
          <p:cNvPr id="6" name="Picture 2" descr="page1image22436352">
            <a:extLst>
              <a:ext uri="{FF2B5EF4-FFF2-40B4-BE49-F238E27FC236}">
                <a16:creationId xmlns:a16="http://schemas.microsoft.com/office/drawing/2014/main" id="{A35B4132-3630-7F41-AAB5-E4D9564C1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1" y="5590542"/>
            <a:ext cx="1823402" cy="989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7975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8884</TotalTime>
  <Words>2512</Words>
  <Application>Microsoft Macintosh PowerPoint</Application>
  <PresentationFormat>Widescreen</PresentationFormat>
  <Paragraphs>340</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Courier New</vt:lpstr>
      <vt:lpstr>Gill Sans MT</vt:lpstr>
      <vt:lpstr>SignPainter-HouseScript</vt:lpstr>
      <vt:lpstr>Wingdings</vt:lpstr>
      <vt:lpstr>Gallery</vt:lpstr>
      <vt:lpstr>  Educator initiative Grants Workshop </vt:lpstr>
      <vt:lpstr>Educator Initiative Grants</vt:lpstr>
      <vt:lpstr>What is a Grant?</vt:lpstr>
      <vt:lpstr>Why do BOTH CCSD &amp; CCSF Seek Grant Funding?</vt:lpstr>
      <vt:lpstr>Why does the Cherry Creek Schools foundation offer teachers “Educator initiative grants?” </vt:lpstr>
      <vt:lpstr>Why does the Cherry Creek Schools foundation offer teachers “educator initiative grants?” </vt:lpstr>
      <vt:lpstr>Why does the Cherry Creek Schools foundation offer teachers “Educator initiative grants?” </vt:lpstr>
      <vt:lpstr>the Cherry Creek Schools foundation is dedicated to:</vt:lpstr>
      <vt:lpstr>Educator initiative grants Guidelines Fall 2022</vt:lpstr>
      <vt:lpstr>Educator initiative grants Guidelines Fall 2022</vt:lpstr>
      <vt:lpstr>Educator initiative grants Guidelines Fall 2022</vt:lpstr>
      <vt:lpstr>Educator initiative grants Guidelines Fall 2022</vt:lpstr>
      <vt:lpstr>Educator initiative grants Guidelines Fall 2022</vt:lpstr>
      <vt:lpstr>Educator initiative grants Guidelines Fall 2022</vt:lpstr>
      <vt:lpstr>Educator initiative grants Guidelines Fall 2022</vt:lpstr>
      <vt:lpstr>Educator initiative grants Guidelines Fall 2022</vt:lpstr>
      <vt:lpstr>Educator initiative grants Guidelines Fall 2022</vt:lpstr>
      <vt:lpstr>Educator initiative grants Guidelines Fall 2022</vt:lpstr>
      <vt:lpstr>Educator initiative grants Guidelines Fall 2022</vt:lpstr>
      <vt:lpstr>Educator initiative grants Guidelines Fall 2022</vt:lpstr>
      <vt:lpstr>Educator initiative grants Guidelines Fall 2022</vt:lpstr>
      <vt:lpstr>How do we Apply for teacher initiative grants? </vt:lpstr>
      <vt:lpstr>Application process for teacher initiative grants?  Applicant Information</vt:lpstr>
      <vt:lpstr>Application process for teacher initiative grants?  Grant Application Questions</vt:lpstr>
      <vt:lpstr>Application process for teacher initiative grants?  Grant Application Questions</vt:lpstr>
      <vt:lpstr>Application process for teacher initiative grants?  Grant Application Questions</vt:lpstr>
      <vt:lpstr>Application process for teacher initiative grants?  Grant Application Questions</vt:lpstr>
      <vt:lpstr>Application process for teacher initiative grants?  Grant Application Questions</vt:lpstr>
      <vt:lpstr>Application process for teacher initiative grants?  Grant Application Questions</vt:lpstr>
      <vt:lpstr>Application process for teacher initiative grants?  Grant Application Questions</vt:lpstr>
      <vt:lpstr>Application process for teacher initiative grants?  Grant Application Questions</vt:lpstr>
      <vt:lpstr>Application process for teacher initiative grants?  Grant Application Questions</vt:lpstr>
      <vt:lpstr>Application process for teacher initiative grants Budget Questions-DO NOT USE DOLLAR SIGNS</vt:lpstr>
      <vt:lpstr>Application process for teacher initiative grants Budget Questions</vt:lpstr>
      <vt:lpstr>Application process for teacher initiative grants Budget Questions</vt:lpstr>
      <vt:lpstr>What do we write grants about?</vt:lpstr>
      <vt:lpstr>Cherry Creek Schools Foundation</vt:lpstr>
      <vt:lpstr>PowerPoint Presentation</vt:lpstr>
      <vt:lpstr>Time for 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Writing Workshop</dc:title>
  <dc:creator>LeValley-Prather, Trina G</dc:creator>
  <cp:lastModifiedBy>Larsen, Trina G</cp:lastModifiedBy>
  <cp:revision>122</cp:revision>
  <cp:lastPrinted>2022-08-30T20:24:41Z</cp:lastPrinted>
  <dcterms:created xsi:type="dcterms:W3CDTF">2020-09-18T02:59:26Z</dcterms:created>
  <dcterms:modified xsi:type="dcterms:W3CDTF">2022-09-06T13:42:33Z</dcterms:modified>
</cp:coreProperties>
</file>